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xlsb" ContentType="application/vnd.ms-excel.sheet.binary.macroEnabled.12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01" r:id="rId2"/>
    <p:sldId id="326" r:id="rId3"/>
    <p:sldId id="303" r:id="rId4"/>
    <p:sldId id="306" r:id="rId5"/>
    <p:sldId id="307" r:id="rId6"/>
    <p:sldId id="308" r:id="rId7"/>
    <p:sldId id="309" r:id="rId8"/>
    <p:sldId id="310" r:id="rId9"/>
    <p:sldId id="305" r:id="rId10"/>
    <p:sldId id="311" r:id="rId11"/>
    <p:sldId id="312" r:id="rId12"/>
    <p:sldId id="313" r:id="rId13"/>
    <p:sldId id="314" r:id="rId14"/>
    <p:sldId id="327" r:id="rId15"/>
    <p:sldId id="315" r:id="rId16"/>
    <p:sldId id="329" r:id="rId17"/>
    <p:sldId id="316" r:id="rId18"/>
    <p:sldId id="323" r:id="rId19"/>
    <p:sldId id="324" r:id="rId20"/>
    <p:sldId id="325" r:id="rId21"/>
    <p:sldId id="317" r:id="rId22"/>
    <p:sldId id="318" r:id="rId23"/>
    <p:sldId id="319" r:id="rId24"/>
    <p:sldId id="320" r:id="rId25"/>
    <p:sldId id="328" r:id="rId26"/>
    <p:sldId id="332" r:id="rId27"/>
    <p:sldId id="333" r:id="rId28"/>
    <p:sldId id="277" r:id="rId29"/>
    <p:sldId id="256" r:id="rId30"/>
    <p:sldId id="257" r:id="rId31"/>
    <p:sldId id="258" r:id="rId32"/>
    <p:sldId id="278" r:id="rId33"/>
    <p:sldId id="259" r:id="rId34"/>
    <p:sldId id="279" r:id="rId35"/>
    <p:sldId id="260" r:id="rId36"/>
    <p:sldId id="264" r:id="rId37"/>
    <p:sldId id="265" r:id="rId38"/>
    <p:sldId id="269" r:id="rId39"/>
    <p:sldId id="270" r:id="rId40"/>
    <p:sldId id="321" r:id="rId41"/>
    <p:sldId id="322" r:id="rId42"/>
    <p:sldId id="281" r:id="rId43"/>
    <p:sldId id="302" r:id="rId44"/>
    <p:sldId id="268" r:id="rId45"/>
    <p:sldId id="330" r:id="rId46"/>
    <p:sldId id="331" r:id="rId47"/>
    <p:sldId id="298" r:id="rId48"/>
    <p:sldId id="300" r:id="rId49"/>
    <p:sldId id="299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315"/>
    <a:srgbClr val="2B15FB"/>
    <a:srgbClr val="FFCC00"/>
    <a:srgbClr val="D41655"/>
    <a:srgbClr val="24AF19"/>
    <a:srgbClr val="29C51D"/>
    <a:srgbClr val="D0024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4" autoAdjust="0"/>
    <p:restoredTop sz="89969" autoAdjust="0"/>
  </p:normalViewPr>
  <p:slideViewPr>
    <p:cSldViewPr>
      <p:cViewPr varScale="1">
        <p:scale>
          <a:sx n="61" d="100"/>
          <a:sy n="61" d="100"/>
        </p:scale>
        <p:origin x="-1416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6AFAE58-8959-473A-8EBC-C6222069ADA2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AE58-8959-473A-8EBC-C6222069ADA2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AE58-8959-473A-8EBC-C6222069ADA2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6AFAE58-8959-473A-8EBC-C6222069ADA2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6AFAE58-8959-473A-8EBC-C6222069ADA2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AE58-8959-473A-8EBC-C6222069ADA2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AE58-8959-473A-8EBC-C6222069ADA2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6AFAE58-8959-473A-8EBC-C6222069ADA2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AE58-8959-473A-8EBC-C6222069ADA2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6AFAE58-8959-473A-8EBC-C6222069ADA2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6AFAE58-8959-473A-8EBC-C6222069ADA2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6AFAE58-8959-473A-8EBC-C6222069ADA2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gif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gif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77.jpeg"/><Relationship Id="rId7" Type="http://schemas.openxmlformats.org/officeDocument/2006/relationships/image" Target="../media/image81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gif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gif"/><Relationship Id="rId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gif"/><Relationship Id="rId3" Type="http://schemas.openxmlformats.org/officeDocument/2006/relationships/image" Target="../media/image90.jpeg"/><Relationship Id="rId7" Type="http://schemas.openxmlformats.org/officeDocument/2006/relationships/image" Target="../media/image94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gif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gif"/><Relationship Id="rId5" Type="http://schemas.openxmlformats.org/officeDocument/2006/relationships/image" Target="../media/image99.gif"/><Relationship Id="rId4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82.gi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gif"/><Relationship Id="rId5" Type="http://schemas.openxmlformats.org/officeDocument/2006/relationships/image" Target="../media/image108.gif"/><Relationship Id="rId4" Type="http://schemas.openxmlformats.org/officeDocument/2006/relationships/image" Target="../media/image10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gif"/><Relationship Id="rId5" Type="http://schemas.openxmlformats.org/officeDocument/2006/relationships/image" Target="../media/image112.gif"/><Relationship Id="rId4" Type="http://schemas.openxmlformats.org/officeDocument/2006/relationships/image" Target="../media/image11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gif"/><Relationship Id="rId3" Type="http://schemas.openxmlformats.org/officeDocument/2006/relationships/image" Target="../media/image116.jpeg"/><Relationship Id="rId7" Type="http://schemas.openxmlformats.org/officeDocument/2006/relationships/image" Target="../media/image120.gif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gif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gif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gif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6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gif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31.gif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31.gif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gif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gif"/><Relationship Id="rId4" Type="http://schemas.openxmlformats.org/officeDocument/2006/relationships/image" Target="../media/image1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gif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gif"/><Relationship Id="rId4" Type="http://schemas.openxmlformats.org/officeDocument/2006/relationships/image" Target="../media/image16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jpeg"/><Relationship Id="rId7" Type="http://schemas.openxmlformats.org/officeDocument/2006/relationships/image" Target="../media/image167.gif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gif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74.gif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7" Type="http://schemas.openxmlformats.org/officeDocument/2006/relationships/image" Target="../media/image180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4.gif"/><Relationship Id="rId4" Type="http://schemas.openxmlformats.org/officeDocument/2006/relationships/image" Target="../media/image1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9.gif"/><Relationship Id="rId4" Type="http://schemas.openxmlformats.org/officeDocument/2006/relationships/image" Target="../media/image19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gif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Microsoft_Office_Excel1.xlsb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jpeg"/><Relationship Id="rId7" Type="http://schemas.openxmlformats.org/officeDocument/2006/relationships/image" Target="../media/image3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jpeg"/><Relationship Id="rId7" Type="http://schemas.openxmlformats.org/officeDocument/2006/relationships/image" Target="../media/image40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Шаблон презентации &quot;Школьный&quot; с колокольчико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71600" y="1196752"/>
            <a:ext cx="75608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spc="3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Успехи и достижения детей группы «Солнышко» </a:t>
            </a:r>
            <a:br>
              <a:rPr lang="ru-RU" sz="5400" b="1" i="1" spc="3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spc="3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2015-2016 учебный год</a:t>
            </a:r>
            <a:endParaRPr lang="ru-RU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для земетки в газету фото 2015\Новая папка (2)\144585620389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597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для земетки в газету фото 2015\Новая папка (2)\14458562726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49999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для земетки в газету фото 2015\Новая папка (2)\14471303472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421196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ля земетки в газету фото 2015\Новая папка (2)\144720824918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861048"/>
            <a:ext cx="4499992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9762" y="3140968"/>
            <a:ext cx="6991016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Проект «В мире животных»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23554" name="Picture 2" descr="http://smayls.ru/data/smiles/animashki-multyashki-10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4149080"/>
            <a:ext cx="952500" cy="1400175"/>
          </a:xfrm>
          <a:prstGeom prst="rect">
            <a:avLst/>
          </a:prstGeom>
          <a:noFill/>
        </p:spPr>
      </p:pic>
      <p:pic>
        <p:nvPicPr>
          <p:cNvPr id="23556" name="Picture 4" descr="http://smileoff.net/Materials/_info_anime_smile/2562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2132856"/>
            <a:ext cx="2238375" cy="2409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для земетки в газету фото 2015\Новая папка\0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597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для сайта фото и презентации\фото 2015\20100117_1255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212976"/>
          </a:xfrm>
          <a:prstGeom prst="rect">
            <a:avLst/>
          </a:prstGeom>
          <a:noFill/>
        </p:spPr>
      </p:pic>
      <p:pic>
        <p:nvPicPr>
          <p:cNvPr id="4" name="Рисунок 3" descr="F:\для земетки в газету фото 2015\Новая папка\0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4355976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ля земетки в газету фото 2015\Новая папка\1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9295" y="3390900"/>
            <a:ext cx="462470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40296" y="2924944"/>
            <a:ext cx="5843266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«Школа волшебников»</a:t>
            </a:r>
            <a:endParaRPr lang="ru-RU" sz="36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Документы Елена Владиславовна\для земетки в газету фото 2015\Новая папка\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3320988"/>
          </a:xfrm>
          <a:prstGeom prst="rect">
            <a:avLst/>
          </a:prstGeom>
          <a:noFill/>
        </p:spPr>
      </p:pic>
      <p:pic>
        <p:nvPicPr>
          <p:cNvPr id="9220" name="Picture 4" descr="G:\Документы Елена Владиславовна\Новая папка\DSC02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573016"/>
            <a:ext cx="4379401" cy="3284984"/>
          </a:xfrm>
          <a:prstGeom prst="rect">
            <a:avLst/>
          </a:prstGeom>
          <a:noFill/>
        </p:spPr>
      </p:pic>
      <p:pic>
        <p:nvPicPr>
          <p:cNvPr id="9221" name="Picture 5" descr="G:\Документы Елена Владиславовна\Новая папка\DSC026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5" y="3590587"/>
            <a:ext cx="4355976" cy="32674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32040" y="1556792"/>
            <a:ext cx="3728906" cy="1200329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«Школа </a:t>
            </a:r>
          </a:p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волшебников»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21508" name="Picture 4" descr="http://smayli.ru/data/smiles/pticia-69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-171400"/>
            <a:ext cx="1551806" cy="16505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14485906539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861048"/>
            <a:ext cx="4644008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4485906396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1196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14485907590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9093" y="0"/>
            <a:ext cx="4874907" cy="3068960"/>
          </a:xfrm>
          <a:prstGeom prst="rect">
            <a:avLst/>
          </a:prstGeom>
          <a:noFill/>
        </p:spPr>
      </p:pic>
      <p:pic>
        <p:nvPicPr>
          <p:cNvPr id="6" name="Picture 2" descr="F:\14485906678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861048"/>
            <a:ext cx="4380081" cy="29969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3212976"/>
            <a:ext cx="8818440" cy="461665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15FB"/>
                </a:solidFill>
              </a:rPr>
              <a:t>Конкурс семейных плакатов «Каждый имеет право»</a:t>
            </a:r>
            <a:endParaRPr lang="ru-RU" sz="24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http://u.900igr.net:10/datai/okruzhajuschij-mir/Vremja-zima/0016-036-Vo-chto-ljubjat-deti-igrat-zimoj-vo-dv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3322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707904" y="2564904"/>
            <a:ext cx="505619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500" b="1" dirty="0" smtClean="0">
                <a:solidFill>
                  <a:srgbClr val="2B15FB"/>
                </a:solidFill>
              </a:rPr>
              <a:t>ЗИМА</a:t>
            </a:r>
            <a:endParaRPr lang="ru-RU" sz="115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Документы Елена Владиславовна\снежный городок 2016\20160116_135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87551" y="2195863"/>
            <a:ext cx="5112568" cy="3834426"/>
          </a:xfrm>
          <a:prstGeom prst="rect">
            <a:avLst/>
          </a:prstGeom>
          <a:noFill/>
        </p:spPr>
      </p:pic>
      <p:pic>
        <p:nvPicPr>
          <p:cNvPr id="11267" name="Picture 3" descr="G:\Документы Елена Владиславовна\снежный городок 2016\20160116_135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74492" y="914140"/>
            <a:ext cx="5804000" cy="4353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4193777" cy="954107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B15FB"/>
                </a:solidFill>
              </a:rPr>
              <a:t>Строители снежного</a:t>
            </a:r>
          </a:p>
          <a:p>
            <a:pPr algn="ctr"/>
            <a:r>
              <a:rPr lang="ru-RU" sz="2800" b="1" dirty="0" smtClean="0">
                <a:solidFill>
                  <a:srgbClr val="2B15FB"/>
                </a:solidFill>
              </a:rPr>
              <a:t> городка</a:t>
            </a:r>
            <a:endParaRPr lang="ru-RU" sz="2800" b="1" dirty="0">
              <a:solidFill>
                <a:srgbClr val="2B15FB"/>
              </a:solidFill>
            </a:endParaRPr>
          </a:p>
        </p:txBody>
      </p:sp>
      <p:pic>
        <p:nvPicPr>
          <p:cNvPr id="20482" name="Picture 2" descr="http://vamotkrytka.ru/_ph/41/2/68154918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437112"/>
            <a:ext cx="3024336" cy="2177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Новая папка\DSC023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80928"/>
            <a:ext cx="475252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Новая папка\DSC023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32656"/>
            <a:ext cx="353757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0" y="404664"/>
            <a:ext cx="3816424" cy="156966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Открытие </a:t>
            </a:r>
            <a:r>
              <a:rPr lang="ru-RU" sz="3200" b="1" dirty="0" smtClean="0">
                <a:solidFill>
                  <a:srgbClr val="2B15FB"/>
                </a:solidFill>
              </a:rPr>
              <a:t>зимнего городка </a:t>
            </a:r>
            <a:endParaRPr lang="ru-RU" sz="3200" b="1" dirty="0" smtClean="0">
              <a:solidFill>
                <a:srgbClr val="2B15FB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городка</a:t>
            </a:r>
            <a:endParaRPr lang="ru-RU" sz="3200" b="1" dirty="0">
              <a:solidFill>
                <a:srgbClr val="2B15FB"/>
              </a:solidFill>
            </a:endParaRPr>
          </a:p>
        </p:txBody>
      </p:sp>
      <p:pic>
        <p:nvPicPr>
          <p:cNvPr id="33794" name="Picture 2" descr="http://smayls.ru/data/smiles/animashki-linii-40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1916832"/>
            <a:ext cx="4860527" cy="432048"/>
          </a:xfrm>
          <a:prstGeom prst="rect">
            <a:avLst/>
          </a:prstGeom>
          <a:noFill/>
        </p:spPr>
      </p:pic>
      <p:pic>
        <p:nvPicPr>
          <p:cNvPr id="33796" name="Picture 4" descr="http://smayls.ru/data/smiles/animashki-linii-40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237312"/>
            <a:ext cx="4286250" cy="381001"/>
          </a:xfrm>
          <a:prstGeom prst="rect">
            <a:avLst/>
          </a:prstGeom>
          <a:noFill/>
        </p:spPr>
      </p:pic>
      <p:pic>
        <p:nvPicPr>
          <p:cNvPr id="33798" name="Picture 6" descr="http://tritroichki.narod.ru/animation/kukolki/kuk21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260648"/>
            <a:ext cx="864096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Новая папка\DSC023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4847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Новая папка\DSC023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3902" y="0"/>
            <a:ext cx="396009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 папка\DSC023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378" y="3835916"/>
            <a:ext cx="3905622" cy="302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\DSC023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62792"/>
            <a:ext cx="4176464" cy="289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3528" y="3140968"/>
            <a:ext cx="5408853" cy="52322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B15FB"/>
                </a:solidFill>
              </a:rPr>
              <a:t>Открытие зимнего городка</a:t>
            </a:r>
            <a:endParaRPr lang="ru-RU" sz="2800" b="1" dirty="0">
              <a:solidFill>
                <a:srgbClr val="2B15FB"/>
              </a:solidFill>
            </a:endParaRPr>
          </a:p>
        </p:txBody>
      </p:sp>
      <p:pic>
        <p:nvPicPr>
          <p:cNvPr id="34818" name="Picture 2" descr="http://smayli.ru/data/smiles/zimaa-31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2852936"/>
            <a:ext cx="2880320" cy="863582"/>
          </a:xfrm>
          <a:prstGeom prst="rect">
            <a:avLst/>
          </a:prstGeom>
          <a:noFill/>
        </p:spPr>
      </p:pic>
      <p:pic>
        <p:nvPicPr>
          <p:cNvPr id="34820" name="Picture 4" descr="http://smayli.ru/data/smiles/zimaa-2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1052736"/>
            <a:ext cx="1238250" cy="1238250"/>
          </a:xfrm>
          <a:prstGeom prst="rect">
            <a:avLst/>
          </a:prstGeom>
          <a:noFill/>
        </p:spPr>
      </p:pic>
      <p:pic>
        <p:nvPicPr>
          <p:cNvPr id="34822" name="Picture 6" descr="http://dsrod.pol.obr55.ru/files/2015/04/normal_10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3789040"/>
            <a:ext cx="1728192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\DSC024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0500"/>
            <a:ext cx="4176464" cy="28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\DSC024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014" y="3897640"/>
            <a:ext cx="4214986" cy="296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 Барисовой\DSC024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0"/>
            <a:ext cx="399593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\DSC024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03244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91680" y="3068960"/>
            <a:ext cx="6126998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2B15FB"/>
                </a:solidFill>
              </a:rPr>
              <a:t>Наблюдения за погодой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3074" name="Picture 2" descr="http://priroda.inc.ru/animation/zon/sonne14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750" y="2852936"/>
            <a:ext cx="1619250" cy="1619251"/>
          </a:xfrm>
          <a:prstGeom prst="rect">
            <a:avLst/>
          </a:prstGeom>
          <a:noFill/>
        </p:spPr>
      </p:pic>
      <p:pic>
        <p:nvPicPr>
          <p:cNvPr id="3076" name="Picture 4" descr="http://smayli.ru/data/smiles/apogoda-8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0"/>
            <a:ext cx="1867272" cy="1368152"/>
          </a:xfrm>
          <a:prstGeom prst="rect">
            <a:avLst/>
          </a:prstGeom>
          <a:noFill/>
        </p:spPr>
      </p:pic>
      <p:pic>
        <p:nvPicPr>
          <p:cNvPr id="9" name="Picture 4" descr="http://smayli.ru/data/smiles/zimaa-375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4941168"/>
            <a:ext cx="1004418" cy="1152128"/>
          </a:xfrm>
          <a:prstGeom prst="rect">
            <a:avLst/>
          </a:prstGeom>
          <a:noFill/>
        </p:spPr>
      </p:pic>
      <p:pic>
        <p:nvPicPr>
          <p:cNvPr id="10" name="Picture 8" descr="j0432467[1]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996952"/>
            <a:ext cx="1368425" cy="857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\DSC024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512" y="3617640"/>
            <a:ext cx="43924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\DSC024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9494" y="0"/>
            <a:ext cx="414450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 Барисовой\DSC024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4"/>
            <a:ext cx="457200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3335" y="404664"/>
            <a:ext cx="3783408" cy="175432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Опыты и </a:t>
            </a:r>
          </a:p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эксперименты</a:t>
            </a:r>
          </a:p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 со снегом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44034" name="Picture 2" descr="http://vamotkrytka.ru/_ph/41/2/93583981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988840"/>
            <a:ext cx="1944216" cy="1492075"/>
          </a:xfrm>
          <a:prstGeom prst="rect">
            <a:avLst/>
          </a:prstGeom>
          <a:noFill/>
        </p:spPr>
      </p:pic>
      <p:pic>
        <p:nvPicPr>
          <p:cNvPr id="44036" name="Picture 4" descr="http://dou10-gshebekino.narod.ru/olderfiles/5/0_8f085_f73038d1_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1124744"/>
            <a:ext cx="1485900" cy="2343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im0-tub-ru.yandex.net/i?id=6c47d43467e801fca6c1c3926ee784d1&amp;n=33&amp;h=215&amp;w=2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00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07704" y="4509120"/>
            <a:ext cx="515237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ОСЕНЬ</a:t>
            </a:r>
            <a:endParaRPr lang="ru-RU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\DSC024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\DSC024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35597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 Барисовой\DSC024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17640"/>
            <a:ext cx="424847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фото Барисовой\DSC024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645024"/>
            <a:ext cx="435597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http://smayli.ru/data/smiles/zimaa-27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5085184"/>
            <a:ext cx="1196215" cy="1584176"/>
          </a:xfrm>
          <a:prstGeom prst="rect">
            <a:avLst/>
          </a:prstGeom>
          <a:noFill/>
        </p:spPr>
      </p:pic>
      <p:pic>
        <p:nvPicPr>
          <p:cNvPr id="43014" name="Picture 6" descr="http://smayli.ru/data/smiles/zimaa-34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68960"/>
            <a:ext cx="1331640" cy="1331641"/>
          </a:xfrm>
          <a:prstGeom prst="rect">
            <a:avLst/>
          </a:prstGeom>
          <a:noFill/>
        </p:spPr>
      </p:pic>
      <p:pic>
        <p:nvPicPr>
          <p:cNvPr id="11" name="Picture 2" descr="http://img.babyblog.ru/e/f/9/ef97917913262c4a7c07ff5645627d2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0"/>
            <a:ext cx="1577330" cy="2637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 Владиславовна\Desktop\2016 итоговый педсовет 2016\Фото Шишкины\DSC02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5124032" cy="2880320"/>
          </a:xfrm>
          <a:prstGeom prst="rect">
            <a:avLst/>
          </a:prstGeom>
          <a:noFill/>
        </p:spPr>
      </p:pic>
      <p:pic>
        <p:nvPicPr>
          <p:cNvPr id="7171" name="Picture 3" descr="C:\Users\Елена Владиславовна\Desktop\2016 итоговый педсовет 2016\Фото Шишкины\DSC02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3717032"/>
            <a:ext cx="5232541" cy="2941316"/>
          </a:xfrm>
          <a:prstGeom prst="rect">
            <a:avLst/>
          </a:prstGeom>
          <a:noFill/>
        </p:spPr>
      </p:pic>
      <p:pic>
        <p:nvPicPr>
          <p:cNvPr id="7172" name="Picture 4" descr="C:\Users\Елена Владиславовна\Desktop\2016 итоговый педсовет 2016\Фото Шишкины\DSC029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060848"/>
            <a:ext cx="3068440" cy="40910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96136" y="476672"/>
            <a:ext cx="2614818" cy="954107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B15FB"/>
                </a:solidFill>
              </a:rPr>
              <a:t>Новогодний </a:t>
            </a:r>
          </a:p>
          <a:p>
            <a:pPr algn="ctr"/>
            <a:r>
              <a:rPr lang="ru-RU" sz="2800" b="1" dirty="0" smtClean="0">
                <a:solidFill>
                  <a:srgbClr val="2B15FB"/>
                </a:solidFill>
              </a:rPr>
              <a:t>утренник</a:t>
            </a:r>
            <a:endParaRPr lang="ru-RU" sz="2800" b="1" dirty="0">
              <a:solidFill>
                <a:srgbClr val="2B15FB"/>
              </a:solidFill>
            </a:endParaRPr>
          </a:p>
        </p:txBody>
      </p:sp>
      <p:pic>
        <p:nvPicPr>
          <p:cNvPr id="31746" name="Picture 2" descr="http://www.beesona.ru/upload/535/4296ee48b79c75e8164e689d31e0f6a1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68960"/>
            <a:ext cx="5508104" cy="723900"/>
          </a:xfrm>
          <a:prstGeom prst="rect">
            <a:avLst/>
          </a:prstGeom>
          <a:noFill/>
        </p:spPr>
      </p:pic>
      <p:pic>
        <p:nvPicPr>
          <p:cNvPr id="31748" name="Picture 4" descr="http://smayls.ru/data/smiles/animashki-zima-39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9575" y="1340768"/>
            <a:ext cx="1114425" cy="1209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лена Владиславовна\Desktop\2016 итоговый педсовет 2016\Фото Шишкины\DSC02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0848"/>
            <a:ext cx="3490332" cy="4653584"/>
          </a:xfrm>
          <a:prstGeom prst="rect">
            <a:avLst/>
          </a:prstGeom>
          <a:noFill/>
        </p:spPr>
      </p:pic>
      <p:pic>
        <p:nvPicPr>
          <p:cNvPr id="3" name="Рисунок 2" descr="F:\снежный городок 2016\20151230_1547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02014" y="2550914"/>
            <a:ext cx="4464496" cy="348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7648" y="404664"/>
            <a:ext cx="8419292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Выставка «Новогодние фантазии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30722" name="Picture 2" descr="http://www.chitalnya.ru/upload2/671/c007d08fce93f9c8a5e33bd3ee68223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24744"/>
            <a:ext cx="7632848" cy="864096"/>
          </a:xfrm>
          <a:prstGeom prst="rect">
            <a:avLst/>
          </a:prstGeom>
          <a:noFill/>
        </p:spPr>
      </p:pic>
      <p:pic>
        <p:nvPicPr>
          <p:cNvPr id="7" name="Picture 4" descr="http://wintersite.narod.ru/7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581128"/>
            <a:ext cx="1632776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снежный городок 2016\20151230_1548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94833" y="2607201"/>
            <a:ext cx="3840480" cy="289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снежный городок 2016\20151230_1548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812155" y="2315359"/>
            <a:ext cx="3802380" cy="286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снежный городок 2016\20151230_1548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780928"/>
            <a:ext cx="2899410" cy="386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67648" y="404664"/>
            <a:ext cx="8419292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Выставка «Новогодние фантазии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7" name="Picture 2" descr="http://smayli.ru/data/smiles/zimaa-37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196752"/>
            <a:ext cx="2900890" cy="1353751"/>
          </a:xfrm>
          <a:prstGeom prst="rect">
            <a:avLst/>
          </a:prstGeom>
          <a:noFill/>
        </p:spPr>
      </p:pic>
      <p:pic>
        <p:nvPicPr>
          <p:cNvPr id="29698" name="Picture 2" descr="http://img.babyblog.ru/e/f/9/ef97917913262c4a7c07ff5645627d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4437112"/>
            <a:ext cx="1577330" cy="2637657"/>
          </a:xfrm>
          <a:prstGeom prst="rect">
            <a:avLst/>
          </a:prstGeom>
          <a:noFill/>
        </p:spPr>
      </p:pic>
      <p:pic>
        <p:nvPicPr>
          <p:cNvPr id="8" name="Picture 4" descr="http://smayli.ru/data/smiles/zimaa-37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5445224"/>
            <a:ext cx="1004418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снежный городок 2016\20151230_1555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3790" y="1972102"/>
            <a:ext cx="39269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снежный городок 2016\20151230_1546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44552" y="2086953"/>
            <a:ext cx="3657600" cy="274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снежный городок 2016\20151230_1554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967434" y="3305374"/>
            <a:ext cx="3699129" cy="2794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67648" y="404664"/>
            <a:ext cx="8419292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Выставка «Новогодние фантазии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28674" name="Picture 2" descr="http://smayli.ru/data/smiles/prazdnikia-23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124744"/>
            <a:ext cx="1857375" cy="1724025"/>
          </a:xfrm>
          <a:prstGeom prst="rect">
            <a:avLst/>
          </a:prstGeom>
          <a:noFill/>
        </p:spPr>
      </p:pic>
      <p:pic>
        <p:nvPicPr>
          <p:cNvPr id="28676" name="Picture 4" descr="http://statusram.ru/images/stories/animation/vrema-goda/0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4941168"/>
            <a:ext cx="1503104" cy="1725564"/>
          </a:xfrm>
          <a:prstGeom prst="rect">
            <a:avLst/>
          </a:prstGeom>
          <a:noFill/>
        </p:spPr>
      </p:pic>
      <p:pic>
        <p:nvPicPr>
          <p:cNvPr id="8" name="Picture 4" descr="http://statusram.ru/images/stories/animation/vrema-goda/0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5132436"/>
            <a:ext cx="1503104" cy="1725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im0-tub-ru.yandex.net/i?id=f570b34133378472e1d1f7807d30871a&amp;n=33&amp;h=215&amp;w=2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60648"/>
            <a:ext cx="5832648" cy="60874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576" y="692696"/>
            <a:ext cx="98777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1E9315"/>
                </a:solidFill>
              </a:rPr>
              <a:t>В</a:t>
            </a:r>
          </a:p>
          <a:p>
            <a:r>
              <a:rPr lang="ru-RU" sz="7200" b="1" dirty="0" smtClean="0">
                <a:solidFill>
                  <a:srgbClr val="1E9315"/>
                </a:solidFill>
              </a:rPr>
              <a:t>Е</a:t>
            </a:r>
          </a:p>
          <a:p>
            <a:r>
              <a:rPr lang="ru-RU" sz="7200" b="1" dirty="0" smtClean="0">
                <a:solidFill>
                  <a:srgbClr val="1E9315"/>
                </a:solidFill>
              </a:rPr>
              <a:t>С</a:t>
            </a:r>
          </a:p>
          <a:p>
            <a:r>
              <a:rPr lang="ru-RU" sz="7200" b="1" dirty="0" smtClean="0">
                <a:solidFill>
                  <a:srgbClr val="1E9315"/>
                </a:solidFill>
              </a:rPr>
              <a:t>Н</a:t>
            </a:r>
          </a:p>
          <a:p>
            <a:r>
              <a:rPr lang="ru-RU" sz="7200" b="1" dirty="0" smtClean="0">
                <a:solidFill>
                  <a:srgbClr val="1E9315"/>
                </a:solidFill>
              </a:rPr>
              <a:t>А</a:t>
            </a:r>
            <a:endParaRPr lang="ru-RU" sz="7200" b="1" dirty="0">
              <a:solidFill>
                <a:srgbClr val="1E931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фото 27.11.2015\107_FUJI\DSCF7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573016"/>
            <a:ext cx="4379979" cy="3284984"/>
          </a:xfrm>
          <a:prstGeom prst="rect">
            <a:avLst/>
          </a:prstGeom>
          <a:noFill/>
        </p:spPr>
      </p:pic>
      <p:pic>
        <p:nvPicPr>
          <p:cNvPr id="5" name="Picture 5" descr="F:\фото 27.11.2015\106_FUJI\DSCF6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37012"/>
            <a:ext cx="4427984" cy="3320988"/>
          </a:xfrm>
          <a:prstGeom prst="rect">
            <a:avLst/>
          </a:prstGeom>
          <a:noFill/>
        </p:spPr>
      </p:pic>
      <p:pic>
        <p:nvPicPr>
          <p:cNvPr id="6" name="Picture 6" descr="F:\фото 27.11.2015\106_FUJI\DSCF69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355976" cy="3266982"/>
          </a:xfrm>
          <a:prstGeom prst="rect">
            <a:avLst/>
          </a:prstGeom>
          <a:noFill/>
        </p:spPr>
      </p:pic>
      <p:pic>
        <p:nvPicPr>
          <p:cNvPr id="7" name="Picture 4" descr="F:\фото 27.11.2015\106_FUJI\DSCF69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5" y="0"/>
            <a:ext cx="4355976" cy="326698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43608" y="3212976"/>
            <a:ext cx="5904180" cy="70788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B15FB"/>
                </a:solidFill>
              </a:rPr>
              <a:t>«</a:t>
            </a:r>
            <a:r>
              <a:rPr lang="ru-RU" sz="3600" b="1" dirty="0" smtClean="0">
                <a:solidFill>
                  <a:srgbClr val="2B15FB"/>
                </a:solidFill>
              </a:rPr>
              <a:t>Богатырская застава»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19460" name="Picture 4" descr="http://s10.rimg.info/42f4514a4e5565a8a54678bfe78193da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1340768"/>
            <a:ext cx="1238250" cy="1238250"/>
          </a:xfrm>
          <a:prstGeom prst="rect">
            <a:avLst/>
          </a:prstGeom>
          <a:noFill/>
        </p:spPr>
      </p:pic>
      <p:pic>
        <p:nvPicPr>
          <p:cNvPr id="19462" name="Picture 6" descr="http://splusha.sgrayslanda.ru/Vsyachina/anim/sovsad/voen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91325" y="2204864"/>
            <a:ext cx="2352675" cy="2133601"/>
          </a:xfrm>
          <a:prstGeom prst="rect">
            <a:avLst/>
          </a:prstGeom>
          <a:noFill/>
        </p:spPr>
      </p:pic>
      <p:pic>
        <p:nvPicPr>
          <p:cNvPr id="19464" name="Picture 8" descr="http://videootkritki.ucoz.ru/_ph/60/2/8799574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88640"/>
            <a:ext cx="1440160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фото 27.11.2015\106_FUJI\DSCF69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379979" cy="3284984"/>
          </a:xfrm>
          <a:prstGeom prst="rect">
            <a:avLst/>
          </a:prstGeom>
          <a:noFill/>
        </p:spPr>
      </p:pic>
      <p:pic>
        <p:nvPicPr>
          <p:cNvPr id="15363" name="Picture 3" descr="F:\фото 27.11.2015\106_FUJI\DSCF69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27984" cy="3320988"/>
          </a:xfrm>
          <a:prstGeom prst="rect">
            <a:avLst/>
          </a:prstGeom>
          <a:noFill/>
        </p:spPr>
      </p:pic>
      <p:pic>
        <p:nvPicPr>
          <p:cNvPr id="15364" name="Picture 4" descr="F:\фото 27.11.2015\106_FUJI\DSCF69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99031"/>
            <a:ext cx="4211960" cy="3158969"/>
          </a:xfrm>
          <a:prstGeom prst="rect">
            <a:avLst/>
          </a:prstGeom>
          <a:noFill/>
        </p:spPr>
      </p:pic>
      <p:pic>
        <p:nvPicPr>
          <p:cNvPr id="15366" name="Picture 6" descr="F:\фото 27.11.2015\106_FUJI\DSCF69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1954" y="2924944"/>
            <a:ext cx="5878532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«Богатырская застава»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17410" name="Picture 2" descr="http://animaciatop.ru/pictures/lineiki/razdeliteli-28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6524624"/>
            <a:ext cx="4314825" cy="333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88540" y="2528900"/>
            <a:ext cx="453650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  22\DSC025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46085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 Барисовой  22\DSC025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717032"/>
            <a:ext cx="4521557" cy="28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188640"/>
            <a:ext cx="2708400" cy="175432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Весенний</a:t>
            </a:r>
          </a:p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 праздник</a:t>
            </a:r>
          </a:p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 для мам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6" name="Picture 2" descr="http://s30.postimg.org/bn0cnyp2p/eylem_37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124744"/>
            <a:ext cx="4392488" cy="3761682"/>
          </a:xfrm>
          <a:prstGeom prst="rect">
            <a:avLst/>
          </a:prstGeom>
          <a:noFill/>
        </p:spPr>
      </p:pic>
      <p:pic>
        <p:nvPicPr>
          <p:cNvPr id="7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260648"/>
            <a:ext cx="2808312" cy="2368983"/>
          </a:xfrm>
          <a:prstGeom prst="rect">
            <a:avLst/>
          </a:prstGeom>
          <a:noFill/>
        </p:spPr>
      </p:pic>
      <p:pic>
        <p:nvPicPr>
          <p:cNvPr id="8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4869160"/>
            <a:ext cx="1368152" cy="1154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фото Барисовой  22\DSC025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597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  22\DSC025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28396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 Барисовой  22\DSC025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35597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фото Барисовой  22\DSC025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717032"/>
            <a:ext cx="421196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5805264"/>
            <a:ext cx="1489446" cy="1628800"/>
          </a:xfrm>
          <a:prstGeom prst="rect">
            <a:avLst/>
          </a:prstGeom>
          <a:noFill/>
        </p:spPr>
      </p:pic>
      <p:pic>
        <p:nvPicPr>
          <p:cNvPr id="9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5808" y="-315416"/>
            <a:ext cx="1728192" cy="1457835"/>
          </a:xfrm>
          <a:prstGeom prst="rect">
            <a:avLst/>
          </a:prstGeom>
          <a:noFill/>
        </p:spPr>
      </p:pic>
      <p:pic>
        <p:nvPicPr>
          <p:cNvPr id="10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356992"/>
            <a:ext cx="864096" cy="728918"/>
          </a:xfrm>
          <a:prstGeom prst="rect">
            <a:avLst/>
          </a:prstGeom>
          <a:noFill/>
        </p:spPr>
      </p:pic>
      <p:pic>
        <p:nvPicPr>
          <p:cNvPr id="11" name="Picture 2" descr="http://dreempics.com/img/picture/Apr/15/caceb9dc186edb3b69e6343904f2292b/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2348880"/>
            <a:ext cx="3096344" cy="2665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 Владиславовна\Desktop\2016 итоговый педсовет 2016\Фото Шишкины\DSC028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1"/>
            <a:ext cx="4571810" cy="3429000"/>
          </a:xfrm>
          <a:prstGeom prst="rect">
            <a:avLst/>
          </a:prstGeom>
          <a:noFill/>
        </p:spPr>
      </p:pic>
      <p:pic>
        <p:nvPicPr>
          <p:cNvPr id="6147" name="Picture 3" descr="C:\Users\Елена Владиславовна\Desktop\2016 итоговый педсовет 2016\Фото Шишкины\DSC02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0"/>
            <a:ext cx="4499992" cy="337513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0405" y="836712"/>
            <a:ext cx="3752950" cy="156966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Занятие </a:t>
            </a:r>
          </a:p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для родителей</a:t>
            </a:r>
          </a:p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 «Наши эмоции»</a:t>
            </a:r>
            <a:endParaRPr lang="ru-RU" sz="3200" b="1" dirty="0">
              <a:solidFill>
                <a:srgbClr val="2B15FB"/>
              </a:solidFill>
            </a:endParaRPr>
          </a:p>
        </p:txBody>
      </p:sp>
      <p:pic>
        <p:nvPicPr>
          <p:cNvPr id="9" name="Picture 4" descr="F:\фото 27.11.2015\107_FUJI\DSCF7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08240"/>
            <a:ext cx="4427984" cy="3320988"/>
          </a:xfrm>
          <a:prstGeom prst="rect">
            <a:avLst/>
          </a:prstGeom>
          <a:noFill/>
        </p:spPr>
      </p:pic>
      <p:pic>
        <p:nvPicPr>
          <p:cNvPr id="32770" name="Picture 2" descr="http://dduyt.ru/forum/imgs/560bfb481a6c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2348880"/>
            <a:ext cx="2065018" cy="1858517"/>
          </a:xfrm>
          <a:prstGeom prst="rect">
            <a:avLst/>
          </a:prstGeom>
          <a:noFill/>
        </p:spPr>
      </p:pic>
      <p:pic>
        <p:nvPicPr>
          <p:cNvPr id="32772" name="Picture 4" descr="http://s19.rimg.info/35b55ea0c90667deea476322e45c6d6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188640"/>
            <a:ext cx="790575" cy="809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 Барисовой  22\DSC025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442798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  22\DSC025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789040"/>
            <a:ext cx="4355976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 Барисовой  22\DSC025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0"/>
            <a:ext cx="442798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s18.postimg.org/eb2o0zymx/eylem_223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2276872"/>
            <a:ext cx="4067944" cy="3241390"/>
          </a:xfrm>
          <a:prstGeom prst="rect">
            <a:avLst/>
          </a:prstGeom>
          <a:noFill/>
        </p:spPr>
      </p:pic>
      <p:pic>
        <p:nvPicPr>
          <p:cNvPr id="12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140968"/>
            <a:ext cx="1584176" cy="1336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  22\DSC025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283968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  22\DSC025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427984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 Барисовой  22\DSC025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17032"/>
            <a:ext cx="42839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airida.umi.ru/images/cms/data/flatcastbizpngsusler77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2132856"/>
            <a:ext cx="3923950" cy="2348880"/>
          </a:xfrm>
          <a:prstGeom prst="rect">
            <a:avLst/>
          </a:prstGeom>
          <a:noFill/>
        </p:spPr>
      </p:pic>
      <p:pic>
        <p:nvPicPr>
          <p:cNvPr id="12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2780928"/>
            <a:ext cx="1584176" cy="1336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601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s30.postimg.org/bn0cnyp2p/eylem_37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4984"/>
            <a:ext cx="4392488" cy="3761682"/>
          </a:xfrm>
          <a:prstGeom prst="rect">
            <a:avLst/>
          </a:prstGeom>
          <a:noFill/>
        </p:spPr>
      </p:pic>
      <p:pic>
        <p:nvPicPr>
          <p:cNvPr id="5" name="Picture 2" descr="http://img-fotki.yandex.ru/get/5806/stamara30.25/0_520af_7f3fe020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572000" y="0"/>
            <a:ext cx="4723824" cy="4944270"/>
          </a:xfrm>
          <a:prstGeom prst="rect">
            <a:avLst/>
          </a:prstGeom>
          <a:noFill/>
        </p:spPr>
      </p:pic>
      <p:pic>
        <p:nvPicPr>
          <p:cNvPr id="6" name="Рисунок 5" descr="F:\фото Барисовой  22\DSC025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8535" y="3473624"/>
            <a:ext cx="455546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3501008"/>
            <a:ext cx="1584176" cy="1760556"/>
          </a:xfrm>
          <a:prstGeom prst="rect">
            <a:avLst/>
          </a:prstGeom>
          <a:noFill/>
        </p:spPr>
      </p:pic>
      <p:pic>
        <p:nvPicPr>
          <p:cNvPr id="10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1484784"/>
            <a:ext cx="2040055" cy="1720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789040"/>
            <a:ext cx="442798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  22\DSC025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355976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  22\DSC025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84784"/>
            <a:ext cx="449999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332656"/>
            <a:ext cx="4682692" cy="76944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B15FB"/>
                </a:solidFill>
              </a:rPr>
              <a:t>Проводы зимы</a:t>
            </a:r>
            <a:endParaRPr lang="ru-RU" sz="4400" b="1" dirty="0">
              <a:solidFill>
                <a:srgbClr val="2B15FB"/>
              </a:solidFill>
            </a:endParaRPr>
          </a:p>
        </p:txBody>
      </p:sp>
      <p:pic>
        <p:nvPicPr>
          <p:cNvPr id="47106" name="Picture 2" descr="http://animashki.kak2z.org/pic/14/zimaa-6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725144"/>
            <a:ext cx="1914525" cy="1905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4048" y="3212976"/>
            <a:ext cx="3591048" cy="76944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B15FB"/>
                </a:solidFill>
              </a:rPr>
              <a:t>Масленица</a:t>
            </a:r>
            <a:endParaRPr lang="ru-RU" sz="44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  22\DSC025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421196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 Барисовой  22\DSC025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427984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  22\DSC026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89040"/>
            <a:ext cx="4355976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pandia.ru/text/78/187/images/image001_14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0528" y="2708920"/>
            <a:ext cx="1944216" cy="18590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11760" y="3140968"/>
            <a:ext cx="4320480" cy="70788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2B15FB"/>
                </a:solidFill>
              </a:rPr>
              <a:t>Проводы зимы</a:t>
            </a:r>
            <a:endParaRPr lang="ru-RU" sz="40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9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3650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 Барисовой  22\DSC025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16015" y="2636913"/>
            <a:ext cx="439248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  22\DSC025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49999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http://pandia.ru/text/78/187/images/image001_14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43800" y="1268760"/>
            <a:ext cx="1800200" cy="172135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88024" y="332656"/>
            <a:ext cx="4269117" cy="70788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2B15FB"/>
                </a:solidFill>
              </a:rPr>
              <a:t>Проводы зимы</a:t>
            </a:r>
            <a:endParaRPr lang="ru-RU" sz="40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764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  22\DSC025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2354" y="0"/>
            <a:ext cx="420164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 Барисовой  22\DSC0256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79540"/>
            <a:ext cx="4104456" cy="307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  22\DSC0256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9122" y="3776484"/>
            <a:ext cx="4104878" cy="308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http://liubavyshka.ru/_ph/26/1/677311288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4005064"/>
            <a:ext cx="1224136" cy="3145088"/>
          </a:xfrm>
          <a:prstGeom prst="rect">
            <a:avLst/>
          </a:prstGeom>
          <a:noFill/>
        </p:spPr>
      </p:pic>
      <p:pic>
        <p:nvPicPr>
          <p:cNvPr id="41988" name="Picture 4" descr="http://vamotkrytka.ru/_ph/84/2/29795149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075746"/>
            <a:ext cx="1872208" cy="1807649"/>
          </a:xfrm>
          <a:prstGeom prst="rect">
            <a:avLst/>
          </a:prstGeom>
          <a:noFill/>
        </p:spPr>
      </p:pic>
      <p:pic>
        <p:nvPicPr>
          <p:cNvPr id="9" name="Picture 8" descr="Смотреть картинки - Смотреть картинк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5777880"/>
            <a:ext cx="1080120" cy="108012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059832" y="2996952"/>
            <a:ext cx="3960440" cy="70788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2B15FB"/>
                </a:solidFill>
              </a:rPr>
              <a:t>Наш огород </a:t>
            </a:r>
            <a:endParaRPr lang="ru-RU" sz="40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  22\DSC025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42839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 Барисовой  22\DSC025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0"/>
            <a:ext cx="4355976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  22\DSC0257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89040"/>
            <a:ext cx="428396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s://otvet.imgsmail.ru/download/109502981_66b2cecb5dbec0adf9d8b98b47067a9c_8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00808"/>
            <a:ext cx="1444487" cy="2063553"/>
          </a:xfrm>
          <a:prstGeom prst="rect">
            <a:avLst/>
          </a:prstGeom>
          <a:noFill/>
        </p:spPr>
      </p:pic>
      <p:pic>
        <p:nvPicPr>
          <p:cNvPr id="40964" name="Picture 4" descr="http://forum.sibmama.ru/usrpx/169655/169655_533x349_ochenvkusno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5398926"/>
            <a:ext cx="3528392" cy="145907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131840" y="3140968"/>
            <a:ext cx="3960440" cy="70788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2B15FB"/>
                </a:solidFill>
              </a:rPr>
              <a:t>Посадка лука</a:t>
            </a:r>
            <a:endParaRPr lang="ru-RU" sz="40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 Владиславовна\Desktop\2016 итоговый педсовет 2016\Музей 28.03.16\DSC02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19910" cy="3240360"/>
          </a:xfrm>
          <a:prstGeom prst="rect">
            <a:avLst/>
          </a:prstGeom>
          <a:noFill/>
        </p:spPr>
      </p:pic>
      <p:pic>
        <p:nvPicPr>
          <p:cNvPr id="4099" name="Picture 3" descr="C:\Users\Елена Владиславовна\Desktop\2016 итоговый педсовет 2016\Музей 28.03.16\DSC02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086" y="0"/>
            <a:ext cx="4127914" cy="3096344"/>
          </a:xfrm>
          <a:prstGeom prst="rect">
            <a:avLst/>
          </a:prstGeom>
          <a:noFill/>
        </p:spPr>
      </p:pic>
      <p:pic>
        <p:nvPicPr>
          <p:cNvPr id="4100" name="Picture 4" descr="C:\Users\Елена Владиславовна\Desktop\2016 итоговый педсовет 2016\Музей 28.03.16\DSC026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25239"/>
            <a:ext cx="4176464" cy="3132761"/>
          </a:xfrm>
          <a:prstGeom prst="rect">
            <a:avLst/>
          </a:prstGeom>
          <a:noFill/>
        </p:spPr>
      </p:pic>
      <p:pic>
        <p:nvPicPr>
          <p:cNvPr id="4101" name="Picture 5" descr="C:\Users\Елена Владиславовна\Desktop\2016 итоговый педсовет 2016\Музей 28.03.16\DSC026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7315" y="3777580"/>
            <a:ext cx="4106685" cy="3080420"/>
          </a:xfrm>
          <a:prstGeom prst="rect">
            <a:avLst/>
          </a:prstGeom>
          <a:noFill/>
        </p:spPr>
      </p:pic>
      <p:pic>
        <p:nvPicPr>
          <p:cNvPr id="7" name="Picture 4" descr="Мультики на NanoPic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5589240"/>
            <a:ext cx="698568" cy="936104"/>
          </a:xfrm>
          <a:prstGeom prst="rect">
            <a:avLst/>
          </a:prstGeom>
          <a:noFill/>
        </p:spPr>
      </p:pic>
      <p:pic>
        <p:nvPicPr>
          <p:cNvPr id="8" name="Picture 8" descr="Мультфильм смешарики картинки. . Клипарты смешарики. . Нюша, лосяш, копатыч, бараш, крош, кар карыч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9617" y="2780928"/>
            <a:ext cx="1114383" cy="133659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9512" y="3212976"/>
            <a:ext cx="7992888" cy="52322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2B15FB"/>
                </a:solidFill>
              </a:rPr>
              <a:t>Познавательный проект </a:t>
            </a:r>
            <a:r>
              <a:rPr lang="ru-RU" sz="2800" b="1" dirty="0" smtClean="0">
                <a:solidFill>
                  <a:srgbClr val="2B15FB"/>
                </a:solidFill>
              </a:rPr>
              <a:t>«Чудо </a:t>
            </a:r>
            <a:r>
              <a:rPr lang="ru-RU" sz="2800" b="1" dirty="0" smtClean="0">
                <a:solidFill>
                  <a:srgbClr val="2B15FB"/>
                </a:solidFill>
              </a:rPr>
              <a:t>– камни»</a:t>
            </a:r>
            <a:endParaRPr lang="ru-RU" sz="28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 Владиславовна\Desktop\2016 итоговый педсовет 2016\Музей 28.03.16\DSC02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127914" cy="3096344"/>
          </a:xfrm>
          <a:prstGeom prst="rect">
            <a:avLst/>
          </a:prstGeom>
          <a:noFill/>
        </p:spPr>
      </p:pic>
      <p:pic>
        <p:nvPicPr>
          <p:cNvPr id="5123" name="Picture 3" descr="C:\Users\Елена Владиславовна\Desktop\2016 итоговый педсовет 2016\Музей 28.03.16\DSC02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32656"/>
            <a:ext cx="4067944" cy="3051360"/>
          </a:xfrm>
          <a:prstGeom prst="rect">
            <a:avLst/>
          </a:prstGeom>
          <a:noFill/>
        </p:spPr>
      </p:pic>
      <p:pic>
        <p:nvPicPr>
          <p:cNvPr id="5124" name="Picture 4" descr="C:\Users\Елена Владиславовна\Desktop\2016 итоговый педсовет 2016\Музей 28.03.16\DSC02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56693"/>
            <a:ext cx="4032448" cy="3024735"/>
          </a:xfrm>
          <a:prstGeom prst="rect">
            <a:avLst/>
          </a:prstGeom>
          <a:noFill/>
        </p:spPr>
      </p:pic>
      <p:pic>
        <p:nvPicPr>
          <p:cNvPr id="5125" name="Picture 5" descr="C:\Users\Елена Владиславовна\Desktop\2016 итоговый педсовет 2016\Музей 28.03.16\DSC026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709040"/>
            <a:ext cx="3864633" cy="2898857"/>
          </a:xfrm>
          <a:prstGeom prst="rect">
            <a:avLst/>
          </a:prstGeom>
          <a:noFill/>
        </p:spPr>
      </p:pic>
      <p:pic>
        <p:nvPicPr>
          <p:cNvPr id="6" name="Picture 2" descr="Космос на NanoPic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4408" y="3140968"/>
            <a:ext cx="712233" cy="7474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331640" y="3212976"/>
            <a:ext cx="5976664" cy="52322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2B15FB"/>
                </a:solidFill>
              </a:rPr>
              <a:t>Мини – музей «Чудо – камни»</a:t>
            </a:r>
            <a:endParaRPr lang="ru-RU" sz="28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фото 27.11.2015\107_FUJI\DSCF7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79979" cy="3284984"/>
          </a:xfrm>
          <a:prstGeom prst="rect">
            <a:avLst/>
          </a:prstGeom>
          <a:noFill/>
        </p:spPr>
      </p:pic>
      <p:pic>
        <p:nvPicPr>
          <p:cNvPr id="3" name="Picture 3" descr="F:\фото 27.11.2015\107_FUJI\DSCF7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91018"/>
            <a:ext cx="4355976" cy="3266982"/>
          </a:xfrm>
          <a:prstGeom prst="rect">
            <a:avLst/>
          </a:prstGeom>
          <a:noFill/>
        </p:spPr>
      </p:pic>
      <p:pic>
        <p:nvPicPr>
          <p:cNvPr id="4" name="Picture 4" descr="C:\Users\Елена Владиславовна\Desktop\2016 итоговый педсовет 2016\Фото Шишкины\DSC02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800481" y="2709736"/>
            <a:ext cx="4475079" cy="349188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26909" y="188640"/>
            <a:ext cx="3752950" cy="156966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Занятие </a:t>
            </a:r>
          </a:p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для родителей</a:t>
            </a:r>
          </a:p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 «Наши эмоции»</a:t>
            </a:r>
            <a:endParaRPr lang="ru-RU" sz="3200" b="1" dirty="0">
              <a:solidFill>
                <a:srgbClr val="2B15FB"/>
              </a:solidFill>
            </a:endParaRPr>
          </a:p>
        </p:txBody>
      </p:sp>
      <p:pic>
        <p:nvPicPr>
          <p:cNvPr id="1026" name="Picture 2" descr="http://smayli.ru/data/smiles/emocii-76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140968"/>
            <a:ext cx="3096344" cy="428626"/>
          </a:xfrm>
          <a:prstGeom prst="rect">
            <a:avLst/>
          </a:prstGeom>
          <a:noFill/>
        </p:spPr>
      </p:pic>
      <p:pic>
        <p:nvPicPr>
          <p:cNvPr id="1028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4365104"/>
            <a:ext cx="933450" cy="1285876"/>
          </a:xfrm>
          <a:prstGeom prst="rect">
            <a:avLst/>
          </a:prstGeom>
          <a:noFill/>
        </p:spPr>
      </p:pic>
      <p:pic>
        <p:nvPicPr>
          <p:cNvPr id="1030" name="Picture 6" descr="http://img-fotki.yandex.ru/get/5504/81860148.152/0_7104a_3a8eb706_S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1916832"/>
            <a:ext cx="1123950" cy="119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 Владиславовна\Desktop\2016 итоговый педсовет 2016\Музей 28.03.16\DSC02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5976" cy="3213400"/>
          </a:xfrm>
          <a:prstGeom prst="rect">
            <a:avLst/>
          </a:prstGeom>
          <a:noFill/>
        </p:spPr>
      </p:pic>
      <p:pic>
        <p:nvPicPr>
          <p:cNvPr id="1027" name="Picture 3" descr="C:\Users\Елена Владиславовна\Desktop\2016 итоговый педсовет 2016\Музей 28.03.16\DSC02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3" y="0"/>
            <a:ext cx="4283968" cy="3213400"/>
          </a:xfrm>
          <a:prstGeom prst="rect">
            <a:avLst/>
          </a:prstGeom>
          <a:noFill/>
        </p:spPr>
      </p:pic>
      <p:pic>
        <p:nvPicPr>
          <p:cNvPr id="1028" name="Picture 4" descr="C:\Users\Елена Владиславовна\Desktop\2016 итоговый педсовет 2016\Музей 28.03.16\DSC026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04964"/>
            <a:ext cx="4070178" cy="3053036"/>
          </a:xfrm>
          <a:prstGeom prst="rect">
            <a:avLst/>
          </a:prstGeom>
          <a:noFill/>
        </p:spPr>
      </p:pic>
      <p:pic>
        <p:nvPicPr>
          <p:cNvPr id="1029" name="Picture 5" descr="C:\Users\Елена Владиславовна\Desktop\2016 итоговый педсовет 2016\Музей 28.03.16\DSC026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5716" y="3858892"/>
            <a:ext cx="3998284" cy="299910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284984"/>
            <a:ext cx="9144000" cy="461665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B15FB"/>
                </a:solidFill>
              </a:rPr>
              <a:t>Экскурсия в </a:t>
            </a:r>
            <a:r>
              <a:rPr lang="ru-RU" sz="2400" b="1" dirty="0" err="1" smtClean="0">
                <a:solidFill>
                  <a:srgbClr val="2B15FB"/>
                </a:solidFill>
              </a:rPr>
              <a:t>Кушвинский</a:t>
            </a:r>
            <a:r>
              <a:rPr lang="ru-RU" sz="2400" b="1" dirty="0" smtClean="0">
                <a:solidFill>
                  <a:srgbClr val="2B15FB"/>
                </a:solidFill>
              </a:rPr>
              <a:t> краеведческий музей</a:t>
            </a:r>
            <a:endParaRPr lang="ru-RU" sz="2400" b="1" dirty="0">
              <a:solidFill>
                <a:srgbClr val="2B15FB"/>
              </a:solidFill>
            </a:endParaRPr>
          </a:p>
        </p:txBody>
      </p:sp>
      <p:pic>
        <p:nvPicPr>
          <p:cNvPr id="39942" name="Picture 6" descr="http://s012.radikal.ru/i320/1510/68/9c2c816441c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3861048"/>
            <a:ext cx="1709343" cy="2826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Елена Владиславовна\Desktop\2016 итоговый педсовет 2016\Музей 28.03.16\DSC02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474706" y="3264547"/>
            <a:ext cx="4106571" cy="3080335"/>
          </a:xfrm>
          <a:prstGeom prst="rect">
            <a:avLst/>
          </a:prstGeom>
          <a:noFill/>
        </p:spPr>
      </p:pic>
      <p:pic>
        <p:nvPicPr>
          <p:cNvPr id="2052" name="Picture 4" descr="C:\Users\Елена Владиславовна\Desktop\2016 итоговый педсовет 2016\Музей 28.03.16\DSC02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034713" y="878055"/>
            <a:ext cx="4364914" cy="3274117"/>
          </a:xfrm>
          <a:prstGeom prst="rect">
            <a:avLst/>
          </a:prstGeom>
          <a:noFill/>
        </p:spPr>
      </p:pic>
      <p:pic>
        <p:nvPicPr>
          <p:cNvPr id="5" name="Picture 2" descr="C:\Users\Елена Владиславовна\Desktop\2016 итоговый педсовет 2016\Музей 28.03.16\DSC026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3312368" cy="441590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228185" y="4941168"/>
            <a:ext cx="2592288" cy="1200329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B15FB"/>
                </a:solidFill>
              </a:rPr>
              <a:t>В гости к хозяйке </a:t>
            </a:r>
          </a:p>
          <a:p>
            <a:pPr algn="ctr"/>
            <a:r>
              <a:rPr lang="ru-RU" sz="2400" b="1" dirty="0" smtClean="0">
                <a:solidFill>
                  <a:srgbClr val="2B15FB"/>
                </a:solidFill>
              </a:rPr>
              <a:t>Медной горы</a:t>
            </a:r>
            <a:endParaRPr lang="ru-RU" sz="2400" b="1" dirty="0">
              <a:solidFill>
                <a:srgbClr val="2B15FB"/>
              </a:solidFill>
            </a:endParaRPr>
          </a:p>
        </p:txBody>
      </p:sp>
      <p:pic>
        <p:nvPicPr>
          <p:cNvPr id="38914" name="Picture 2" descr="http://img-fotki.yandex.ru/get/4523/64520380.18/0_688a2_a9f09ba_GIFXL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60648"/>
            <a:ext cx="1800200" cy="2228456"/>
          </a:xfrm>
          <a:prstGeom prst="rect">
            <a:avLst/>
          </a:prstGeom>
          <a:noFill/>
        </p:spPr>
      </p:pic>
      <p:pic>
        <p:nvPicPr>
          <p:cNvPr id="38916" name="Picture 4" descr="http://www.playcast.ru/uploads/2015/06/05/1386454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337720"/>
            <a:ext cx="2070652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для земетки в газету фото 2015\Новая папка\1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5024"/>
            <a:ext cx="442798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для земетки в газету фото 2015\Новая папка\1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355976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G:\Документы Елена Владиславовна\для земетки в газету фото 2015\Новая папка\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4021" y="3573016"/>
            <a:ext cx="4379979" cy="32849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1385" y="2132856"/>
            <a:ext cx="3966150" cy="1200329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Уроки доктора </a:t>
            </a:r>
          </a:p>
          <a:p>
            <a:pPr algn="ctr"/>
            <a:r>
              <a:rPr lang="ru-RU" sz="3600" b="1" dirty="0" err="1" smtClean="0">
                <a:solidFill>
                  <a:srgbClr val="2B15FB"/>
                </a:solidFill>
              </a:rPr>
              <a:t>Нехворайки</a:t>
            </a:r>
            <a:endParaRPr lang="ru-RU" sz="3600" b="1" dirty="0" smtClean="0">
              <a:solidFill>
                <a:srgbClr val="2B15FB"/>
              </a:solidFill>
            </a:endParaRPr>
          </a:p>
        </p:txBody>
      </p:sp>
      <p:pic>
        <p:nvPicPr>
          <p:cNvPr id="25602" name="Picture 2" descr="http://alviv.okis.ru/file/alviv/1186330404_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0"/>
            <a:ext cx="1584176" cy="1980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:\театральная весна\DSC030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03244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:\театральная весна\DSC030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61048"/>
            <a:ext cx="4361180" cy="274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:\театральная весна\DSC030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61048"/>
            <a:ext cx="4309110" cy="277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:\театральная весна\DSC030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88640"/>
            <a:ext cx="426948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7704" y="2924944"/>
            <a:ext cx="5396029" cy="707886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2B15FB"/>
                </a:solidFill>
              </a:rPr>
              <a:t>Театральная весна</a:t>
            </a:r>
            <a:endParaRPr lang="ru-RU" sz="40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 Владиславовна\Desktop\2016 итоговый педсовет 2016\Музей 28.03.16\DSC02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7632848" cy="536526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6904454" cy="70788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2B15FB"/>
                </a:solidFill>
              </a:rPr>
              <a:t>Открытие ЛЕГО центра </a:t>
            </a:r>
          </a:p>
        </p:txBody>
      </p:sp>
      <p:pic>
        <p:nvPicPr>
          <p:cNvPr id="37890" name="Picture 2" descr="http://justclickit.ru/flash/transport/transport%20(157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6229349"/>
            <a:ext cx="2028825" cy="628651"/>
          </a:xfrm>
          <a:prstGeom prst="rect">
            <a:avLst/>
          </a:prstGeom>
          <a:noFill/>
        </p:spPr>
      </p:pic>
      <p:pic>
        <p:nvPicPr>
          <p:cNvPr id="37892" name="Picture 4" descr="http://m.gifmania.ru/Animated-Gifs-Predmety/Animations-Toys/Images-Lego/Lego-7720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1104" y="260648"/>
            <a:ext cx="2492896" cy="2492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I:\Поход в зоопарк\DSC028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75400" cy="3356992"/>
          </a:xfrm>
          <a:prstGeom prst="rect">
            <a:avLst/>
          </a:prstGeom>
          <a:noFill/>
        </p:spPr>
      </p:pic>
      <p:pic>
        <p:nvPicPr>
          <p:cNvPr id="98307" name="Picture 3" descr="I:\Поход в зоопарк\DSC028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3972" y="0"/>
            <a:ext cx="4430028" cy="3322959"/>
          </a:xfrm>
          <a:prstGeom prst="rect">
            <a:avLst/>
          </a:prstGeom>
          <a:noFill/>
        </p:spPr>
      </p:pic>
      <p:pic>
        <p:nvPicPr>
          <p:cNvPr id="98308" name="Picture 4" descr="I:\Поход в зоопарк\DSC02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36575"/>
            <a:ext cx="4427984" cy="3321426"/>
          </a:xfrm>
          <a:prstGeom prst="rect">
            <a:avLst/>
          </a:prstGeom>
          <a:noFill/>
        </p:spPr>
      </p:pic>
      <p:pic>
        <p:nvPicPr>
          <p:cNvPr id="98309" name="Picture 5" descr="I:\Поход в зоопарк\DSC029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36574"/>
            <a:ext cx="4427984" cy="33214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71600" y="3068960"/>
            <a:ext cx="7569701" cy="584775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2B15FB"/>
                </a:solidFill>
              </a:rPr>
              <a:t>Экскурсия в контактный зоопарк</a:t>
            </a:r>
            <a:endParaRPr lang="ru-RU" sz="32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I:\Поход в зоопарк\DSC02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1397" cy="3429000"/>
          </a:xfrm>
          <a:prstGeom prst="rect">
            <a:avLst/>
          </a:prstGeom>
          <a:noFill/>
        </p:spPr>
      </p:pic>
      <p:pic>
        <p:nvPicPr>
          <p:cNvPr id="99331" name="Picture 3" descr="I:\Поход в зоопарк\DSC029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603" y="0"/>
            <a:ext cx="4571397" cy="3429000"/>
          </a:xfrm>
          <a:prstGeom prst="rect">
            <a:avLst/>
          </a:prstGeom>
          <a:noFill/>
        </p:spPr>
      </p:pic>
      <p:pic>
        <p:nvPicPr>
          <p:cNvPr id="99332" name="Picture 4" descr="I:\Поход в зоопарк\DSC02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1397" cy="3429000"/>
          </a:xfrm>
          <a:prstGeom prst="rect">
            <a:avLst/>
          </a:prstGeom>
          <a:noFill/>
        </p:spPr>
      </p:pic>
      <p:pic>
        <p:nvPicPr>
          <p:cNvPr id="99333" name="Picture 5" descr="I:\Поход в зоопарк\DSC028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605" y="3429001"/>
            <a:ext cx="4571396" cy="3429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71600" y="3068960"/>
            <a:ext cx="7569701" cy="584775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2B15FB"/>
                </a:solidFill>
              </a:rPr>
              <a:t>Экскурсия в контактный зоопарк</a:t>
            </a:r>
            <a:endParaRPr lang="ru-RU" sz="32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51520" y="5301208"/>
            <a:ext cx="3720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1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51520" y="50131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2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23528" y="350100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9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23528" y="198884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16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23528" y="400506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7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23528" y="37170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8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3528" y="443711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5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51520" y="1628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18</a:t>
            </a:r>
            <a:endParaRPr lang="ru-RU" b="1" dirty="0">
              <a:solidFill>
                <a:srgbClr val="2B15FB"/>
              </a:solidFill>
            </a:endParaRP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900113" y="908050"/>
          <a:ext cx="7240587" cy="4781550"/>
        </p:xfrm>
        <a:graphic>
          <a:graphicData uri="http://schemas.openxmlformats.org/presentationml/2006/ole">
            <p:oleObj spid="_x0000_s1028" name="Двоичный лист" r:id="rId3" imgW="6103660" imgH="4030909" progId="Excel.SheetBinaryMacroEnabled.12">
              <p:embed/>
            </p:oleObj>
          </a:graphicData>
        </a:graphic>
      </p:graphicFrame>
      <p:sp>
        <p:nvSpPr>
          <p:cNvPr id="155" name="TextBox 154"/>
          <p:cNvSpPr txBox="1"/>
          <p:nvPr/>
        </p:nvSpPr>
        <p:spPr>
          <a:xfrm>
            <a:off x="251520" y="4797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3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1187624" y="188640"/>
            <a:ext cx="70471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B15FB"/>
                </a:solidFill>
              </a:rPr>
              <a:t>Экран заболеваемости</a:t>
            </a:r>
            <a:endParaRPr lang="ru-RU" sz="4400" b="1" dirty="0">
              <a:solidFill>
                <a:srgbClr val="2B15FB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2051720" y="5877272"/>
            <a:ext cx="28664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15FB"/>
                </a:solidFill>
              </a:rPr>
              <a:t>2014 2015 </a:t>
            </a:r>
            <a:r>
              <a:rPr lang="ru-RU" sz="2400" b="1" dirty="0" err="1" smtClean="0">
                <a:solidFill>
                  <a:srgbClr val="2B15FB"/>
                </a:solidFill>
              </a:rPr>
              <a:t>уч</a:t>
            </a:r>
            <a:r>
              <a:rPr lang="ru-RU" sz="2400" b="1" dirty="0" smtClean="0">
                <a:solidFill>
                  <a:srgbClr val="2B15FB"/>
                </a:solidFill>
              </a:rPr>
              <a:t> год</a:t>
            </a:r>
          </a:p>
          <a:p>
            <a:r>
              <a:rPr lang="ru-RU" sz="2400" b="1" dirty="0" smtClean="0">
                <a:solidFill>
                  <a:srgbClr val="2B15FB"/>
                </a:solidFill>
              </a:rPr>
              <a:t>2015-2016 </a:t>
            </a:r>
            <a:r>
              <a:rPr lang="ru-RU" sz="2400" b="1" dirty="0" err="1" smtClean="0">
                <a:solidFill>
                  <a:srgbClr val="2B15FB"/>
                </a:solidFill>
              </a:rPr>
              <a:t>уч</a:t>
            </a:r>
            <a:r>
              <a:rPr lang="ru-RU" sz="2400" b="1" dirty="0" smtClean="0">
                <a:solidFill>
                  <a:srgbClr val="2B15FB"/>
                </a:solidFill>
              </a:rPr>
              <a:t>. год</a:t>
            </a:r>
            <a:endParaRPr lang="ru-RU" sz="2400" b="1" dirty="0">
              <a:solidFill>
                <a:srgbClr val="2B15FB"/>
              </a:solidFill>
            </a:endParaRPr>
          </a:p>
        </p:txBody>
      </p:sp>
      <p:cxnSp>
        <p:nvCxnSpPr>
          <p:cNvPr id="159" name="Прямая соединительная линия 158"/>
          <p:cNvCxnSpPr/>
          <p:nvPr/>
        </p:nvCxnSpPr>
        <p:spPr>
          <a:xfrm>
            <a:off x="1043608" y="6093296"/>
            <a:ext cx="9361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/>
          <p:cNvCxnSpPr/>
          <p:nvPr/>
        </p:nvCxnSpPr>
        <p:spPr>
          <a:xfrm>
            <a:off x="1043608" y="6453336"/>
            <a:ext cx="93610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5472973" cy="830997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15FB"/>
                </a:solidFill>
              </a:rPr>
              <a:t>«Социально – коммуникативное</a:t>
            </a:r>
          </a:p>
          <a:p>
            <a:pPr algn="ctr"/>
            <a:r>
              <a:rPr lang="ru-RU" sz="2400" b="1" dirty="0" smtClean="0">
                <a:solidFill>
                  <a:srgbClr val="2B15FB"/>
                </a:solidFill>
              </a:rPr>
              <a:t> развитие»</a:t>
            </a:r>
            <a:endParaRPr lang="ru-RU" sz="2400" b="1" dirty="0">
              <a:solidFill>
                <a:srgbClr val="2B15F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916832"/>
            <a:ext cx="1944216" cy="769441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4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  </a:t>
            </a:r>
            <a:r>
              <a:rPr lang="ru-RU" sz="2000" b="1" dirty="0" smtClean="0">
                <a:solidFill>
                  <a:srgbClr val="FF0000"/>
                </a:solidFill>
              </a:rPr>
              <a:t> 1    </a:t>
            </a:r>
            <a:r>
              <a:rPr lang="ru-RU" sz="2000" b="1" dirty="0" smtClean="0">
                <a:solidFill>
                  <a:srgbClr val="2B15FB"/>
                </a:solidFill>
              </a:rPr>
              <a:t>5 чел</a:t>
            </a:r>
            <a:r>
              <a:rPr lang="ru-RU" sz="2400" b="1" dirty="0" smtClean="0">
                <a:solidFill>
                  <a:srgbClr val="2B15FB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7784" y="1916832"/>
            <a:ext cx="1872208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6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</a:rPr>
              <a:t> 1 </a:t>
            </a:r>
            <a:r>
              <a:rPr lang="ru-RU" sz="2000" b="1" dirty="0" smtClean="0">
                <a:solidFill>
                  <a:srgbClr val="2B15FB"/>
                </a:solidFill>
              </a:rPr>
              <a:t>    3 чел.</a:t>
            </a:r>
          </a:p>
        </p:txBody>
      </p:sp>
      <p:pic>
        <p:nvPicPr>
          <p:cNvPr id="5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456950" cy="421011"/>
          </a:xfrm>
          <a:prstGeom prst="rect">
            <a:avLst/>
          </a:prstGeom>
          <a:noFill/>
        </p:spPr>
      </p:pic>
      <p:pic>
        <p:nvPicPr>
          <p:cNvPr id="6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844824"/>
            <a:ext cx="456950" cy="421011"/>
          </a:xfrm>
          <a:prstGeom prst="rect">
            <a:avLst/>
          </a:prstGeom>
          <a:noFill/>
        </p:spPr>
      </p:pic>
      <p:pic>
        <p:nvPicPr>
          <p:cNvPr id="7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132856"/>
            <a:ext cx="464804" cy="640292"/>
          </a:xfrm>
          <a:prstGeom prst="rect">
            <a:avLst/>
          </a:prstGeom>
          <a:noFill/>
        </p:spPr>
      </p:pic>
      <p:pic>
        <p:nvPicPr>
          <p:cNvPr id="8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060848"/>
            <a:ext cx="464804" cy="64029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411760" y="5805264"/>
            <a:ext cx="1872208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2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  </a:t>
            </a:r>
            <a:r>
              <a:rPr lang="ru-RU" sz="2000" b="1" dirty="0" smtClean="0">
                <a:solidFill>
                  <a:srgbClr val="FF0000"/>
                </a:solidFill>
              </a:rPr>
              <a:t> 2 </a:t>
            </a:r>
            <a:r>
              <a:rPr lang="ru-RU" sz="2000" b="1" dirty="0" smtClean="0">
                <a:solidFill>
                  <a:srgbClr val="2B15FB"/>
                </a:solidFill>
              </a:rPr>
              <a:t>  6 чел.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7784" y="2924944"/>
            <a:ext cx="1872208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5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</a:rPr>
              <a:t> 2 </a:t>
            </a:r>
            <a:r>
              <a:rPr lang="ru-RU" sz="2000" b="1" dirty="0" smtClean="0">
                <a:solidFill>
                  <a:srgbClr val="2B15FB"/>
                </a:solidFill>
              </a:rPr>
              <a:t>    3 чел.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5656" y="5013176"/>
            <a:ext cx="2304256" cy="369332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Начало года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2" y="1268760"/>
            <a:ext cx="1872208" cy="369332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Начало года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6176" y="5085184"/>
            <a:ext cx="1944216" cy="369332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Конец года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99792" y="1268760"/>
            <a:ext cx="1656184" cy="369332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Конец года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75656" y="4365104"/>
            <a:ext cx="7056784" cy="461665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B15FB"/>
                </a:solidFill>
              </a:rPr>
              <a:t>«Художественно – эстетическое развитие»</a:t>
            </a:r>
            <a:endParaRPr lang="ru-RU" sz="2400" b="1" dirty="0">
              <a:solidFill>
                <a:srgbClr val="2B15FB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2852936"/>
            <a:ext cx="1944216" cy="769441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3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2 </a:t>
            </a:r>
            <a:r>
              <a:rPr lang="ru-RU" sz="2000" b="1" dirty="0" smtClean="0">
                <a:solidFill>
                  <a:srgbClr val="2B15FB"/>
                </a:solidFill>
              </a:rPr>
              <a:t>     5 чел</a:t>
            </a:r>
            <a:r>
              <a:rPr lang="ru-RU" sz="2400" b="1" dirty="0" smtClean="0">
                <a:solidFill>
                  <a:srgbClr val="2B15FB"/>
                </a:solidFill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20272" y="5805264"/>
            <a:ext cx="1944216" cy="769441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4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   </a:t>
            </a:r>
            <a:r>
              <a:rPr lang="ru-RU" sz="2000" b="1" dirty="0" smtClean="0">
                <a:solidFill>
                  <a:srgbClr val="FF0000"/>
                </a:solidFill>
              </a:rPr>
              <a:t> 2 </a:t>
            </a:r>
            <a:r>
              <a:rPr lang="ru-RU" sz="2000" b="1" dirty="0" smtClean="0">
                <a:solidFill>
                  <a:srgbClr val="2B15FB"/>
                </a:solidFill>
              </a:rPr>
              <a:t>   4 чел</a:t>
            </a:r>
            <a:r>
              <a:rPr lang="ru-RU" sz="2400" b="1" dirty="0" smtClean="0">
                <a:solidFill>
                  <a:srgbClr val="2B15FB"/>
                </a:solidFill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88024" y="5733256"/>
            <a:ext cx="1944216" cy="769441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5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  </a:t>
            </a:r>
            <a:r>
              <a:rPr lang="ru-RU" sz="2000" b="1" dirty="0" smtClean="0">
                <a:solidFill>
                  <a:srgbClr val="FF0000"/>
                </a:solidFill>
              </a:rPr>
              <a:t> 1 </a:t>
            </a:r>
            <a:r>
              <a:rPr lang="ru-RU" sz="2000" b="1" dirty="0" smtClean="0">
                <a:solidFill>
                  <a:srgbClr val="2B15FB"/>
                </a:solidFill>
              </a:rPr>
              <a:t>  4 чел</a:t>
            </a:r>
            <a:r>
              <a:rPr lang="ru-RU" sz="2400" b="1" dirty="0" smtClean="0">
                <a:solidFill>
                  <a:srgbClr val="2B15FB"/>
                </a:solidFill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512" y="5733256"/>
            <a:ext cx="1944216" cy="769441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4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</a:rPr>
              <a:t> 1 </a:t>
            </a:r>
            <a:r>
              <a:rPr lang="ru-RU" sz="2000" b="1" dirty="0" smtClean="0">
                <a:solidFill>
                  <a:srgbClr val="2B15FB"/>
                </a:solidFill>
              </a:rPr>
              <a:t>    5 чел</a:t>
            </a:r>
            <a:r>
              <a:rPr lang="ru-RU" sz="2400" b="1" dirty="0" smtClean="0">
                <a:solidFill>
                  <a:srgbClr val="2B15FB"/>
                </a:solidFill>
              </a:rPr>
              <a:t>.</a:t>
            </a:r>
          </a:p>
        </p:txBody>
      </p:sp>
      <p:pic>
        <p:nvPicPr>
          <p:cNvPr id="21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5877272"/>
            <a:ext cx="464804" cy="640292"/>
          </a:xfrm>
          <a:prstGeom prst="rect">
            <a:avLst/>
          </a:prstGeom>
          <a:noFill/>
        </p:spPr>
      </p:pic>
      <p:pic>
        <p:nvPicPr>
          <p:cNvPr id="22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5733256"/>
            <a:ext cx="456950" cy="421011"/>
          </a:xfrm>
          <a:prstGeom prst="rect">
            <a:avLst/>
          </a:prstGeom>
          <a:noFill/>
        </p:spPr>
      </p:pic>
      <p:pic>
        <p:nvPicPr>
          <p:cNvPr id="23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780928"/>
            <a:ext cx="456950" cy="421011"/>
          </a:xfrm>
          <a:prstGeom prst="rect">
            <a:avLst/>
          </a:prstGeom>
          <a:noFill/>
        </p:spPr>
      </p:pic>
      <p:pic>
        <p:nvPicPr>
          <p:cNvPr id="24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852936"/>
            <a:ext cx="456950" cy="421011"/>
          </a:xfrm>
          <a:prstGeom prst="rect">
            <a:avLst/>
          </a:prstGeom>
          <a:noFill/>
        </p:spPr>
      </p:pic>
      <p:pic>
        <p:nvPicPr>
          <p:cNvPr id="26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5661248"/>
            <a:ext cx="456950" cy="421011"/>
          </a:xfrm>
          <a:prstGeom prst="rect">
            <a:avLst/>
          </a:prstGeom>
          <a:noFill/>
        </p:spPr>
      </p:pic>
      <p:pic>
        <p:nvPicPr>
          <p:cNvPr id="27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5661248"/>
            <a:ext cx="456950" cy="421011"/>
          </a:xfrm>
          <a:prstGeom prst="rect">
            <a:avLst/>
          </a:prstGeom>
          <a:noFill/>
        </p:spPr>
      </p:pic>
      <p:pic>
        <p:nvPicPr>
          <p:cNvPr id="28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733256"/>
            <a:ext cx="456950" cy="421011"/>
          </a:xfrm>
          <a:prstGeom prst="rect">
            <a:avLst/>
          </a:prstGeom>
          <a:noFill/>
        </p:spPr>
      </p:pic>
      <p:pic>
        <p:nvPicPr>
          <p:cNvPr id="29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5877272"/>
            <a:ext cx="464804" cy="640292"/>
          </a:xfrm>
          <a:prstGeom prst="rect">
            <a:avLst/>
          </a:prstGeom>
          <a:noFill/>
        </p:spPr>
      </p:pic>
      <p:pic>
        <p:nvPicPr>
          <p:cNvPr id="30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5877272"/>
            <a:ext cx="464804" cy="640292"/>
          </a:xfrm>
          <a:prstGeom prst="rect">
            <a:avLst/>
          </a:prstGeom>
          <a:noFill/>
        </p:spPr>
      </p:pic>
      <p:pic>
        <p:nvPicPr>
          <p:cNvPr id="31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877272"/>
            <a:ext cx="464804" cy="640292"/>
          </a:xfrm>
          <a:prstGeom prst="rect">
            <a:avLst/>
          </a:prstGeom>
          <a:noFill/>
        </p:spPr>
      </p:pic>
      <p:pic>
        <p:nvPicPr>
          <p:cNvPr id="32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96952"/>
            <a:ext cx="464804" cy="640292"/>
          </a:xfrm>
          <a:prstGeom prst="rect">
            <a:avLst/>
          </a:prstGeom>
          <a:noFill/>
        </p:spPr>
      </p:pic>
      <p:pic>
        <p:nvPicPr>
          <p:cNvPr id="33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068960"/>
            <a:ext cx="464804" cy="640292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4932040" y="1412776"/>
            <a:ext cx="2088232" cy="2585323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 подгруппа</a:t>
            </a:r>
          </a:p>
          <a:p>
            <a:r>
              <a:rPr lang="ru-RU" sz="1600" b="1" dirty="0" err="1" smtClean="0">
                <a:solidFill>
                  <a:srgbClr val="2B15FB"/>
                </a:solidFill>
              </a:rPr>
              <a:t>Желтов</a:t>
            </a:r>
            <a:r>
              <a:rPr lang="ru-RU" sz="1600" b="1" dirty="0" smtClean="0">
                <a:solidFill>
                  <a:srgbClr val="2B15FB"/>
                </a:solidFill>
              </a:rPr>
              <a:t> М.</a:t>
            </a:r>
          </a:p>
          <a:p>
            <a:r>
              <a:rPr lang="ru-RU" sz="1600" b="1" dirty="0" err="1" smtClean="0">
                <a:solidFill>
                  <a:srgbClr val="2B15FB"/>
                </a:solidFill>
              </a:rPr>
              <a:t>Калганова</a:t>
            </a:r>
            <a:r>
              <a:rPr lang="ru-RU" sz="1600" b="1" dirty="0" smtClean="0">
                <a:solidFill>
                  <a:srgbClr val="2B15FB"/>
                </a:solidFill>
              </a:rPr>
              <a:t> О.</a:t>
            </a:r>
          </a:p>
          <a:p>
            <a:r>
              <a:rPr lang="ru-RU" sz="1600" b="1" dirty="0" smtClean="0">
                <a:solidFill>
                  <a:srgbClr val="2B15FB"/>
                </a:solidFill>
              </a:rPr>
              <a:t>Коваленко Ф.</a:t>
            </a:r>
          </a:p>
          <a:p>
            <a:r>
              <a:rPr lang="ru-RU" sz="1600" b="1" dirty="0" smtClean="0">
                <a:solidFill>
                  <a:srgbClr val="2B15FB"/>
                </a:solidFill>
              </a:rPr>
              <a:t>Морозов М.</a:t>
            </a:r>
          </a:p>
          <a:p>
            <a:r>
              <a:rPr lang="ru-RU" sz="1600" b="1" dirty="0" smtClean="0">
                <a:solidFill>
                  <a:srgbClr val="2B15FB"/>
                </a:solidFill>
              </a:rPr>
              <a:t>Раков Т</a:t>
            </a:r>
          </a:p>
          <a:p>
            <a:r>
              <a:rPr lang="ru-RU" sz="1600" b="1" dirty="0" err="1" smtClean="0">
                <a:solidFill>
                  <a:srgbClr val="2B15FB"/>
                </a:solidFill>
              </a:rPr>
              <a:t>Шилин</a:t>
            </a:r>
            <a:r>
              <a:rPr lang="ru-RU" sz="1600" b="1" dirty="0" smtClean="0">
                <a:solidFill>
                  <a:srgbClr val="2B15FB"/>
                </a:solidFill>
              </a:rPr>
              <a:t> А.</a:t>
            </a:r>
          </a:p>
          <a:p>
            <a:r>
              <a:rPr lang="ru-RU" sz="1600" b="1" dirty="0" smtClean="0">
                <a:solidFill>
                  <a:srgbClr val="2B15FB"/>
                </a:solidFill>
              </a:rPr>
              <a:t>Шишкина А.</a:t>
            </a:r>
          </a:p>
          <a:p>
            <a:r>
              <a:rPr lang="ru-RU" sz="1600" b="1" dirty="0" smtClean="0">
                <a:solidFill>
                  <a:srgbClr val="2B15FB"/>
                </a:solidFill>
              </a:rPr>
              <a:t>Чусовитина Д.Праведников Е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08304" y="1412776"/>
            <a:ext cx="1656184" cy="2664296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 подгруппа</a:t>
            </a:r>
          </a:p>
          <a:p>
            <a:r>
              <a:rPr lang="ru-RU" sz="1600" b="1" dirty="0" err="1" smtClean="0">
                <a:solidFill>
                  <a:srgbClr val="2B15FB"/>
                </a:solidFill>
              </a:rPr>
              <a:t>Башкирев</a:t>
            </a:r>
            <a:r>
              <a:rPr lang="ru-RU" sz="1600" b="1" dirty="0" smtClean="0">
                <a:solidFill>
                  <a:srgbClr val="2B15FB"/>
                </a:solidFill>
              </a:rPr>
              <a:t> П.</a:t>
            </a:r>
          </a:p>
          <a:p>
            <a:r>
              <a:rPr lang="ru-RU" sz="1600" b="1" dirty="0" err="1" smtClean="0">
                <a:solidFill>
                  <a:srgbClr val="2B15FB"/>
                </a:solidFill>
              </a:rPr>
              <a:t>Шилин</a:t>
            </a:r>
            <a:r>
              <a:rPr lang="ru-RU" sz="1600" b="1" dirty="0" smtClean="0">
                <a:solidFill>
                  <a:srgbClr val="2B15FB"/>
                </a:solidFill>
              </a:rPr>
              <a:t> С.</a:t>
            </a:r>
          </a:p>
          <a:p>
            <a:r>
              <a:rPr lang="ru-RU" sz="1600" b="1" dirty="0" smtClean="0">
                <a:solidFill>
                  <a:srgbClr val="2B15FB"/>
                </a:solidFill>
              </a:rPr>
              <a:t>Савина С.</a:t>
            </a:r>
          </a:p>
          <a:p>
            <a:r>
              <a:rPr lang="ru-RU" sz="1600" b="1" dirty="0" smtClean="0">
                <a:solidFill>
                  <a:srgbClr val="2B15FB"/>
                </a:solidFill>
              </a:rPr>
              <a:t>Язев К.</a:t>
            </a:r>
          </a:p>
          <a:p>
            <a:r>
              <a:rPr lang="ru-RU" sz="1600" b="1" dirty="0" smtClean="0">
                <a:solidFill>
                  <a:srgbClr val="2B15FB"/>
                </a:solidFill>
              </a:rPr>
              <a:t>Куликов Г.</a:t>
            </a:r>
          </a:p>
          <a:p>
            <a:r>
              <a:rPr lang="ru-RU" sz="1600" b="1" dirty="0" err="1" smtClean="0">
                <a:solidFill>
                  <a:srgbClr val="2B15FB"/>
                </a:solidFill>
              </a:rPr>
              <a:t>Тулкина</a:t>
            </a:r>
            <a:r>
              <a:rPr lang="ru-RU" sz="1600" b="1" dirty="0" smtClean="0">
                <a:solidFill>
                  <a:srgbClr val="2B15FB"/>
                </a:solidFill>
              </a:rPr>
              <a:t> К.</a:t>
            </a:r>
          </a:p>
          <a:p>
            <a:r>
              <a:rPr lang="ru-RU" sz="1600" b="1" dirty="0" smtClean="0">
                <a:solidFill>
                  <a:srgbClr val="2B15FB"/>
                </a:solidFill>
              </a:rPr>
              <a:t>Шпилева А.</a:t>
            </a:r>
          </a:p>
          <a:p>
            <a:r>
              <a:rPr lang="ru-RU" sz="1600" b="1" dirty="0" err="1" smtClean="0">
                <a:solidFill>
                  <a:srgbClr val="2B15FB"/>
                </a:solidFill>
              </a:rPr>
              <a:t>Силкина</a:t>
            </a:r>
            <a:r>
              <a:rPr lang="ru-RU" sz="1600" b="1" dirty="0" smtClean="0">
                <a:solidFill>
                  <a:srgbClr val="2B15FB"/>
                </a:solidFill>
              </a:rPr>
              <a:t> К.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84168" y="692696"/>
            <a:ext cx="2232248" cy="40011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Список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2060848"/>
            <a:ext cx="3600400" cy="461665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B15FB"/>
                </a:solidFill>
              </a:rPr>
              <a:t>«Речевое развитие»</a:t>
            </a:r>
            <a:endParaRPr lang="ru-RU" sz="2400" b="1" dirty="0">
              <a:solidFill>
                <a:srgbClr val="2B15F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188640"/>
            <a:ext cx="4032448" cy="461665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B15FB"/>
                </a:solidFill>
              </a:rPr>
              <a:t>«Физическое развитие»</a:t>
            </a:r>
            <a:endParaRPr lang="ru-RU" sz="2400" b="1" dirty="0">
              <a:solidFill>
                <a:srgbClr val="2B15FB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3528" y="3861048"/>
            <a:ext cx="1872208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4 чел.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1    </a:t>
            </a:r>
            <a:r>
              <a:rPr lang="ru-RU" sz="2000" b="1" dirty="0" smtClean="0">
                <a:solidFill>
                  <a:srgbClr val="0070C0"/>
                </a:solidFill>
              </a:rPr>
              <a:t>5 </a:t>
            </a:r>
            <a:r>
              <a:rPr lang="ru-RU" sz="2000" b="1" dirty="0" smtClean="0">
                <a:solidFill>
                  <a:srgbClr val="2B15FB"/>
                </a:solidFill>
              </a:rPr>
              <a:t>чел.</a:t>
            </a:r>
          </a:p>
        </p:txBody>
      </p:sp>
      <p:pic>
        <p:nvPicPr>
          <p:cNvPr id="31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077072"/>
            <a:ext cx="464804" cy="640292"/>
          </a:xfrm>
          <a:prstGeom prst="rect">
            <a:avLst/>
          </a:prstGeom>
          <a:noFill/>
        </p:spPr>
      </p:pic>
      <p:pic>
        <p:nvPicPr>
          <p:cNvPr id="33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717032"/>
            <a:ext cx="456950" cy="421011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323528" y="5013176"/>
            <a:ext cx="1872208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2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</a:rPr>
              <a:t> 2 </a:t>
            </a:r>
            <a:r>
              <a:rPr lang="ru-RU" sz="2000" b="1" dirty="0" smtClean="0">
                <a:solidFill>
                  <a:srgbClr val="2B15FB"/>
                </a:solidFill>
              </a:rPr>
              <a:t>    6 чел.</a:t>
            </a:r>
          </a:p>
        </p:txBody>
      </p:sp>
      <p:pic>
        <p:nvPicPr>
          <p:cNvPr id="37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5085184"/>
            <a:ext cx="464804" cy="640292"/>
          </a:xfrm>
          <a:prstGeom prst="rect">
            <a:avLst/>
          </a:prstGeom>
          <a:noFill/>
        </p:spPr>
      </p:pic>
      <p:pic>
        <p:nvPicPr>
          <p:cNvPr id="38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797152"/>
            <a:ext cx="456950" cy="421011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4716016" y="1628800"/>
            <a:ext cx="1872208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4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1</a:t>
            </a:r>
            <a:r>
              <a:rPr lang="ru-RU" sz="2000" b="1" dirty="0" smtClean="0">
                <a:solidFill>
                  <a:srgbClr val="2B15FB"/>
                </a:solidFill>
              </a:rPr>
              <a:t>     5 чел.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716016" y="2636912"/>
            <a:ext cx="1872208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3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</a:rPr>
              <a:t> 2 </a:t>
            </a:r>
            <a:r>
              <a:rPr lang="ru-RU" sz="2000" b="1" dirty="0" smtClean="0">
                <a:solidFill>
                  <a:srgbClr val="2B15FB"/>
                </a:solidFill>
              </a:rPr>
              <a:t>  5 чел.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788024" y="4797152"/>
            <a:ext cx="1872208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3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</a:rPr>
              <a:t> 1</a:t>
            </a:r>
            <a:r>
              <a:rPr lang="ru-RU" sz="2000" b="1" dirty="0" smtClean="0">
                <a:solidFill>
                  <a:srgbClr val="2B15FB"/>
                </a:solidFill>
              </a:rPr>
              <a:t>   6 чел.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788024" y="5805264"/>
            <a:ext cx="1872208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2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2 </a:t>
            </a:r>
            <a:r>
              <a:rPr lang="ru-RU" sz="2000" b="1" dirty="0" smtClean="0">
                <a:solidFill>
                  <a:srgbClr val="2B15FB"/>
                </a:solidFill>
              </a:rPr>
              <a:t>    6 чел.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3528" y="188640"/>
            <a:ext cx="4104456" cy="156966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Р</a:t>
            </a:r>
            <a:r>
              <a:rPr lang="ru-RU" sz="2400" b="1" dirty="0" smtClean="0">
                <a:solidFill>
                  <a:srgbClr val="FF0000"/>
                </a:solidFill>
              </a:rPr>
              <a:t>адуемся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успехам </a:t>
            </a:r>
            <a:r>
              <a:rPr lang="ru-RU" sz="2400" b="1" dirty="0" smtClean="0">
                <a:solidFill>
                  <a:srgbClr val="FF0000"/>
                </a:solidFill>
              </a:rPr>
              <a:t> детей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Вызывает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      </a:t>
            </a:r>
            <a:r>
              <a:rPr lang="ru-RU" sz="2400" b="1" dirty="0" smtClean="0">
                <a:solidFill>
                  <a:srgbClr val="FF0000"/>
                </a:solidFill>
              </a:rPr>
              <a:t>озабоченность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6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0"/>
            <a:ext cx="996831" cy="918430"/>
          </a:xfrm>
          <a:prstGeom prst="rect">
            <a:avLst/>
          </a:prstGeom>
          <a:noFill/>
        </p:spPr>
      </p:pic>
      <p:pic>
        <p:nvPicPr>
          <p:cNvPr id="47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692696"/>
            <a:ext cx="864096" cy="1190337"/>
          </a:xfrm>
          <a:prstGeom prst="rect">
            <a:avLst/>
          </a:prstGeom>
          <a:noFill/>
        </p:spPr>
      </p:pic>
      <p:sp>
        <p:nvSpPr>
          <p:cNvPr id="48" name="TextBox 47"/>
          <p:cNvSpPr txBox="1"/>
          <p:nvPr/>
        </p:nvSpPr>
        <p:spPr>
          <a:xfrm>
            <a:off x="323528" y="2996952"/>
            <a:ext cx="1800200" cy="369332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Начало года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092280" y="836712"/>
            <a:ext cx="1584176" cy="369332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Конец года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11760" y="3861048"/>
            <a:ext cx="1872208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7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1</a:t>
            </a:r>
            <a:r>
              <a:rPr lang="ru-RU" sz="2000" b="1" dirty="0" smtClean="0">
                <a:solidFill>
                  <a:srgbClr val="2B15FB"/>
                </a:solidFill>
              </a:rPr>
              <a:t>    2 чел.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411760" y="5013176"/>
            <a:ext cx="1872208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4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2 </a:t>
            </a:r>
            <a:r>
              <a:rPr lang="ru-RU" sz="2000" b="1" dirty="0" smtClean="0">
                <a:solidFill>
                  <a:srgbClr val="2B15FB"/>
                </a:solidFill>
              </a:rPr>
              <a:t>   4 чел.</a:t>
            </a:r>
          </a:p>
        </p:txBody>
      </p:sp>
      <p:pic>
        <p:nvPicPr>
          <p:cNvPr id="52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4005064"/>
            <a:ext cx="464804" cy="640292"/>
          </a:xfrm>
          <a:prstGeom prst="rect">
            <a:avLst/>
          </a:prstGeom>
          <a:noFill/>
        </p:spPr>
      </p:pic>
      <p:pic>
        <p:nvPicPr>
          <p:cNvPr id="53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717032"/>
            <a:ext cx="456950" cy="421011"/>
          </a:xfrm>
          <a:prstGeom prst="rect">
            <a:avLst/>
          </a:prstGeom>
          <a:noFill/>
        </p:spPr>
      </p:pic>
      <p:pic>
        <p:nvPicPr>
          <p:cNvPr id="54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5157192"/>
            <a:ext cx="464804" cy="640292"/>
          </a:xfrm>
          <a:prstGeom prst="rect">
            <a:avLst/>
          </a:prstGeom>
          <a:noFill/>
        </p:spPr>
      </p:pic>
      <p:pic>
        <p:nvPicPr>
          <p:cNvPr id="55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869160"/>
            <a:ext cx="456950" cy="421011"/>
          </a:xfrm>
          <a:prstGeom prst="rect">
            <a:avLst/>
          </a:prstGeom>
          <a:noFill/>
        </p:spPr>
      </p:pic>
      <p:sp>
        <p:nvSpPr>
          <p:cNvPr id="56" name="TextBox 55"/>
          <p:cNvSpPr txBox="1"/>
          <p:nvPr/>
        </p:nvSpPr>
        <p:spPr>
          <a:xfrm>
            <a:off x="4716016" y="836712"/>
            <a:ext cx="1944216" cy="369332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Начало года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699792" y="2996952"/>
            <a:ext cx="1584176" cy="369332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Конец года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020272" y="1628800"/>
            <a:ext cx="1872208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6 чел.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1</a:t>
            </a:r>
            <a:r>
              <a:rPr lang="ru-RU" sz="2000" b="1" dirty="0" smtClean="0">
                <a:solidFill>
                  <a:srgbClr val="2B15FB"/>
                </a:solidFill>
              </a:rPr>
              <a:t>     3 чел.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020272" y="2564904"/>
            <a:ext cx="1872208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3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</a:rPr>
              <a:t> 2 </a:t>
            </a:r>
            <a:r>
              <a:rPr lang="ru-RU" sz="2000" b="1" dirty="0" smtClean="0">
                <a:solidFill>
                  <a:srgbClr val="2B15FB"/>
                </a:solidFill>
              </a:rPr>
              <a:t>    5 чел.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88024" y="4077072"/>
            <a:ext cx="1872208" cy="369332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Начало года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377952" y="3501008"/>
            <a:ext cx="4766048" cy="461665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15FB"/>
                </a:solidFill>
              </a:rPr>
              <a:t>«Познавательное развитие»</a:t>
            </a:r>
            <a:endParaRPr lang="ru-RU" sz="2400" b="1" dirty="0">
              <a:solidFill>
                <a:srgbClr val="2B15FB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164288" y="4077072"/>
            <a:ext cx="1656184" cy="369332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Конец года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020272" y="4797152"/>
            <a:ext cx="1872208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5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1</a:t>
            </a:r>
            <a:r>
              <a:rPr lang="ru-RU" sz="2000" b="1" dirty="0" smtClean="0">
                <a:solidFill>
                  <a:srgbClr val="2B15FB"/>
                </a:solidFill>
              </a:rPr>
              <a:t>    4 чел.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020272" y="5733256"/>
            <a:ext cx="1872208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2B15FB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B15FB"/>
                </a:solidFill>
              </a:rPr>
              <a:t>5 чел.</a:t>
            </a:r>
          </a:p>
          <a:p>
            <a:r>
              <a:rPr lang="ru-RU" sz="2000" b="1" dirty="0" smtClean="0">
                <a:solidFill>
                  <a:srgbClr val="2B15FB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2 </a:t>
            </a:r>
            <a:r>
              <a:rPr lang="ru-RU" sz="2000" b="1" dirty="0" smtClean="0">
                <a:solidFill>
                  <a:srgbClr val="2B15FB"/>
                </a:solidFill>
              </a:rPr>
              <a:t>    3 чел.</a:t>
            </a:r>
          </a:p>
        </p:txBody>
      </p:sp>
      <p:pic>
        <p:nvPicPr>
          <p:cNvPr id="65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700808"/>
            <a:ext cx="464804" cy="640292"/>
          </a:xfrm>
          <a:prstGeom prst="rect">
            <a:avLst/>
          </a:prstGeom>
          <a:noFill/>
        </p:spPr>
      </p:pic>
      <p:pic>
        <p:nvPicPr>
          <p:cNvPr id="66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4" y="1700808"/>
            <a:ext cx="464804" cy="640292"/>
          </a:xfrm>
          <a:prstGeom prst="rect">
            <a:avLst/>
          </a:prstGeom>
          <a:noFill/>
        </p:spPr>
      </p:pic>
      <p:pic>
        <p:nvPicPr>
          <p:cNvPr id="67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348880"/>
            <a:ext cx="464804" cy="640292"/>
          </a:xfrm>
          <a:prstGeom prst="rect">
            <a:avLst/>
          </a:prstGeom>
          <a:noFill/>
        </p:spPr>
      </p:pic>
      <p:pic>
        <p:nvPicPr>
          <p:cNvPr id="68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432" y="2636912"/>
            <a:ext cx="464804" cy="640292"/>
          </a:xfrm>
          <a:prstGeom prst="rect">
            <a:avLst/>
          </a:prstGeom>
          <a:noFill/>
        </p:spPr>
      </p:pic>
      <p:pic>
        <p:nvPicPr>
          <p:cNvPr id="69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5877272"/>
            <a:ext cx="464804" cy="640292"/>
          </a:xfrm>
          <a:prstGeom prst="rect">
            <a:avLst/>
          </a:prstGeom>
          <a:noFill/>
        </p:spPr>
      </p:pic>
      <p:pic>
        <p:nvPicPr>
          <p:cNvPr id="70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4" y="5805264"/>
            <a:ext cx="464804" cy="640292"/>
          </a:xfrm>
          <a:prstGeom prst="rect">
            <a:avLst/>
          </a:prstGeom>
          <a:noFill/>
        </p:spPr>
      </p:pic>
      <p:pic>
        <p:nvPicPr>
          <p:cNvPr id="71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4" y="4869160"/>
            <a:ext cx="464804" cy="640292"/>
          </a:xfrm>
          <a:prstGeom prst="rect">
            <a:avLst/>
          </a:prstGeom>
          <a:noFill/>
        </p:spPr>
      </p:pic>
      <p:pic>
        <p:nvPicPr>
          <p:cNvPr id="72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869160"/>
            <a:ext cx="464804" cy="640292"/>
          </a:xfrm>
          <a:prstGeom prst="rect">
            <a:avLst/>
          </a:prstGeom>
          <a:noFill/>
        </p:spPr>
      </p:pic>
      <p:pic>
        <p:nvPicPr>
          <p:cNvPr id="73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556792"/>
            <a:ext cx="456950" cy="421011"/>
          </a:xfrm>
          <a:prstGeom prst="rect">
            <a:avLst/>
          </a:prstGeom>
          <a:noFill/>
        </p:spPr>
      </p:pic>
      <p:pic>
        <p:nvPicPr>
          <p:cNvPr id="74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1556792"/>
            <a:ext cx="456950" cy="421011"/>
          </a:xfrm>
          <a:prstGeom prst="rect">
            <a:avLst/>
          </a:prstGeom>
          <a:noFill/>
        </p:spPr>
      </p:pic>
      <p:pic>
        <p:nvPicPr>
          <p:cNvPr id="75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924944"/>
            <a:ext cx="456950" cy="421011"/>
          </a:xfrm>
          <a:prstGeom prst="rect">
            <a:avLst/>
          </a:prstGeom>
          <a:noFill/>
        </p:spPr>
      </p:pic>
      <p:pic>
        <p:nvPicPr>
          <p:cNvPr id="76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2492896"/>
            <a:ext cx="456950" cy="421011"/>
          </a:xfrm>
          <a:prstGeom prst="rect">
            <a:avLst/>
          </a:prstGeom>
          <a:noFill/>
        </p:spPr>
      </p:pic>
      <p:pic>
        <p:nvPicPr>
          <p:cNvPr id="77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725144"/>
            <a:ext cx="456950" cy="421011"/>
          </a:xfrm>
          <a:prstGeom prst="rect">
            <a:avLst/>
          </a:prstGeom>
          <a:noFill/>
        </p:spPr>
      </p:pic>
      <p:pic>
        <p:nvPicPr>
          <p:cNvPr id="78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4725144"/>
            <a:ext cx="456950" cy="421011"/>
          </a:xfrm>
          <a:prstGeom prst="rect">
            <a:avLst/>
          </a:prstGeom>
          <a:noFill/>
        </p:spPr>
      </p:pic>
      <p:pic>
        <p:nvPicPr>
          <p:cNvPr id="79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5733256"/>
            <a:ext cx="456950" cy="421011"/>
          </a:xfrm>
          <a:prstGeom prst="rect">
            <a:avLst/>
          </a:prstGeom>
          <a:noFill/>
        </p:spPr>
      </p:pic>
      <p:pic>
        <p:nvPicPr>
          <p:cNvPr id="80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5661248"/>
            <a:ext cx="456950" cy="421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фото 27.11.2015\107_FUJI\DSCF7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3212976"/>
          </a:xfrm>
          <a:prstGeom prst="rect">
            <a:avLst/>
          </a:prstGeom>
          <a:noFill/>
        </p:spPr>
      </p:pic>
      <p:pic>
        <p:nvPicPr>
          <p:cNvPr id="13315" name="Picture 3" descr="F:\фото 27.11.2015\107_FUJI\DSCF71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0"/>
            <a:ext cx="4283969" cy="3212976"/>
          </a:xfrm>
          <a:prstGeom prst="rect">
            <a:avLst/>
          </a:prstGeom>
          <a:noFill/>
        </p:spPr>
      </p:pic>
      <p:pic>
        <p:nvPicPr>
          <p:cNvPr id="13316" name="Picture 4" descr="F:\фото 27.11.2015\107_FUJI\DSCF71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645024"/>
            <a:ext cx="4283968" cy="3212976"/>
          </a:xfrm>
          <a:prstGeom prst="rect">
            <a:avLst/>
          </a:prstGeom>
          <a:noFill/>
        </p:spPr>
      </p:pic>
      <p:pic>
        <p:nvPicPr>
          <p:cNvPr id="13317" name="Picture 5" descr="F:\фото 27.11.2015\107_FUJI\DSCF71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5024"/>
            <a:ext cx="4283968" cy="32129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87624" y="3140968"/>
            <a:ext cx="7816563" cy="584775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B15FB"/>
                </a:solidFill>
              </a:rPr>
              <a:t>Занятие для родителей «Наши эмоции</a:t>
            </a:r>
            <a:r>
              <a:rPr lang="ru-RU" sz="3200" b="1" dirty="0" smtClean="0">
                <a:solidFill>
                  <a:srgbClr val="2B15FB"/>
                </a:solidFill>
              </a:rPr>
              <a:t>»</a:t>
            </a:r>
            <a:endParaRPr lang="ru-RU" sz="3200" b="1" dirty="0">
              <a:solidFill>
                <a:srgbClr val="2B15FB"/>
              </a:solidFill>
            </a:endParaRPr>
          </a:p>
        </p:txBody>
      </p:sp>
      <p:pic>
        <p:nvPicPr>
          <p:cNvPr id="18434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996952"/>
            <a:ext cx="847725" cy="781051"/>
          </a:xfrm>
          <a:prstGeom prst="rect">
            <a:avLst/>
          </a:prstGeom>
          <a:noFill/>
        </p:spPr>
      </p:pic>
      <p:pic>
        <p:nvPicPr>
          <p:cNvPr id="18436" name="Picture 4" descr="http://vamotkrytka.ru/_ph/56/2/71261673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764704"/>
            <a:ext cx="1247775" cy="120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Елена Владиславовна\Desktop\2016 итоговый педсовет 2016\Фото Шишкины\DSC02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768752" cy="507677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332656"/>
            <a:ext cx="7723589" cy="584775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2B15FB"/>
                </a:solidFill>
              </a:rPr>
              <a:t>Подарок мамам ко ДНЮ МАТЕРИ</a:t>
            </a:r>
            <a:endParaRPr lang="ru-RU" sz="3200" b="1" dirty="0">
              <a:solidFill>
                <a:srgbClr val="2B15FB"/>
              </a:solidFill>
            </a:endParaRPr>
          </a:p>
        </p:txBody>
      </p:sp>
      <p:pic>
        <p:nvPicPr>
          <p:cNvPr id="2050" name="Picture 2" descr="http://lemondedugif.free.fr/anniversaire6/3BALLOON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65104"/>
            <a:ext cx="1295400" cy="1666875"/>
          </a:xfrm>
          <a:prstGeom prst="rect">
            <a:avLst/>
          </a:prstGeom>
          <a:noFill/>
        </p:spPr>
      </p:pic>
      <p:pic>
        <p:nvPicPr>
          <p:cNvPr id="2052" name="Picture 4" descr="http://lisyonok.ucoz.ru/_si/0/8608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3825" y="1268760"/>
            <a:ext cx="1400175" cy="1104901"/>
          </a:xfrm>
          <a:prstGeom prst="rect">
            <a:avLst/>
          </a:prstGeom>
          <a:noFill/>
        </p:spPr>
      </p:pic>
      <p:pic>
        <p:nvPicPr>
          <p:cNvPr id="2054" name="Picture 6" descr="http://smayls.ru/data/smiles/animashki-serdechki-98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32656"/>
            <a:ext cx="9143999" cy="6336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для земетки в газету фото 2015\Новая папка\1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для земетки в газету фото 2015\Новая папка\1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283968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для земетки в газету фото 2015\Новая папка\1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21196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ля земетки в газету фото 2015\Новая папка\1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17032"/>
            <a:ext cx="42839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57472" y="2924944"/>
            <a:ext cx="5472973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Неделя безопасности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27650" name="Picture 2" descr="http://file.mobilmusic.ru/d4/68/a9/84920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404664"/>
            <a:ext cx="720080" cy="2176986"/>
          </a:xfrm>
          <a:prstGeom prst="rect">
            <a:avLst/>
          </a:prstGeom>
          <a:noFill/>
        </p:spPr>
      </p:pic>
      <p:pic>
        <p:nvPicPr>
          <p:cNvPr id="27652" name="Picture 4" descr="http://smayli.ru/data/smiles/liniia-51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68960"/>
            <a:ext cx="1905000" cy="542926"/>
          </a:xfrm>
          <a:prstGeom prst="rect">
            <a:avLst/>
          </a:prstGeom>
          <a:noFill/>
        </p:spPr>
      </p:pic>
      <p:pic>
        <p:nvPicPr>
          <p:cNvPr id="27654" name="Picture 6" descr="http://www.playcast.ru/uploads/2015/10/23/15576965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4365104"/>
            <a:ext cx="1238250" cy="2143125"/>
          </a:xfrm>
          <a:prstGeom prst="rect">
            <a:avLst/>
          </a:prstGeom>
          <a:noFill/>
        </p:spPr>
      </p:pic>
      <p:pic>
        <p:nvPicPr>
          <p:cNvPr id="10" name="Picture 4" descr="http://smayli.ru/data/smiles/liniia-51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3068960"/>
            <a:ext cx="1905000" cy="542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для земетки в газету фото 2015\Новая папка (2)\144721357936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242560" cy="314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для земетки в газету фото 2015\Новая папка (2)\14474090412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1560" y="3573016"/>
            <a:ext cx="4162440" cy="314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498969" y="1124744"/>
            <a:ext cx="3533340" cy="1200329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Неделя </a:t>
            </a:r>
          </a:p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безопасности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5" name="Picture 2" descr="G:\Документы Елена Владиславовна\для земетки в газету фото 2015\Новая папка\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01008"/>
            <a:ext cx="4283968" cy="3212976"/>
          </a:xfrm>
          <a:prstGeom prst="rect">
            <a:avLst/>
          </a:prstGeom>
          <a:noFill/>
        </p:spPr>
      </p:pic>
      <p:pic>
        <p:nvPicPr>
          <p:cNvPr id="6" name="Picture 4" descr="http://smayli.ru/data/smiles/liniia-51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636912"/>
            <a:ext cx="3384376" cy="758950"/>
          </a:xfrm>
          <a:prstGeom prst="rect">
            <a:avLst/>
          </a:prstGeom>
          <a:noFill/>
        </p:spPr>
      </p:pic>
      <p:pic>
        <p:nvPicPr>
          <p:cNvPr id="7" name="Picture 4" descr="http://smayli.ru/data/smiles/liniia-51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60648"/>
            <a:ext cx="3384376" cy="75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для земетки в газету фото 2015\Новая папка (2)\14453156537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601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для земетки в газету фото 2015\Новая папка (2)\14453156869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355976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для земетки в газету фото 2015\Новая папка (2)\14453156239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64400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ля земетки в газету фото 2015\Новая папка (2)\144585614108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17032"/>
            <a:ext cx="435597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39026" y="3068960"/>
            <a:ext cx="7016664" cy="70788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Проект «В мире животных</a:t>
            </a:r>
            <a:r>
              <a:rPr lang="ru-RU" sz="4000" b="1" dirty="0" smtClean="0">
                <a:solidFill>
                  <a:srgbClr val="2B15FB"/>
                </a:solidFill>
              </a:rPr>
              <a:t>»</a:t>
            </a:r>
            <a:endParaRPr lang="ru-RU" sz="4000" b="1" dirty="0">
              <a:solidFill>
                <a:srgbClr val="2B15FB"/>
              </a:solidFill>
            </a:endParaRPr>
          </a:p>
        </p:txBody>
      </p:sp>
      <p:pic>
        <p:nvPicPr>
          <p:cNvPr id="24578" name="Picture 2" descr="http://www.gifki.org/data/media/199/lisitsa-animatsionnaya-kartinka-000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08920"/>
            <a:ext cx="885825" cy="1219201"/>
          </a:xfrm>
          <a:prstGeom prst="rect">
            <a:avLst/>
          </a:prstGeom>
          <a:noFill/>
        </p:spPr>
      </p:pic>
      <p:pic>
        <p:nvPicPr>
          <p:cNvPr id="24580" name="Picture 4" descr="http://s20.rimg.info/2d0204befddf647f3b2eab7e0c48ad3a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34350" y="2492896"/>
            <a:ext cx="1009650" cy="962025"/>
          </a:xfrm>
          <a:prstGeom prst="rect">
            <a:avLst/>
          </a:prstGeom>
          <a:noFill/>
        </p:spPr>
      </p:pic>
      <p:pic>
        <p:nvPicPr>
          <p:cNvPr id="24582" name="Picture 6" descr="http://99px.ru/sstorage/1/2009/11/image_12911090116191519725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5429250"/>
            <a:ext cx="781050" cy="1428750"/>
          </a:xfrm>
          <a:prstGeom prst="rect">
            <a:avLst/>
          </a:prstGeom>
          <a:noFill/>
        </p:spPr>
      </p:pic>
      <p:pic>
        <p:nvPicPr>
          <p:cNvPr id="24586" name="Picture 10" descr="http://lisyonok.ucoz.ru/animashki/jivotniye/77ce3583233c6a8c911244cb93bcbc69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6165304"/>
            <a:ext cx="1228725" cy="514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Другая 10">
      <a:dk1>
        <a:srgbClr val="FFFF00"/>
      </a:dk1>
      <a:lt1>
        <a:srgbClr val="FFFF00"/>
      </a:lt1>
      <a:dk2>
        <a:srgbClr val="FFFF00"/>
      </a:dk2>
      <a:lt2>
        <a:srgbClr val="FFFF00"/>
      </a:lt2>
      <a:accent1>
        <a:srgbClr val="FFFF00"/>
      </a:accent1>
      <a:accent2>
        <a:srgbClr val="FFFF00"/>
      </a:accent2>
      <a:accent3>
        <a:srgbClr val="FFFF00"/>
      </a:accent3>
      <a:accent4>
        <a:srgbClr val="FFFF00"/>
      </a:accent4>
      <a:accent5>
        <a:srgbClr val="FFFF00"/>
      </a:accent5>
      <a:accent6>
        <a:srgbClr val="FFFF00"/>
      </a:accent6>
      <a:hlink>
        <a:srgbClr val="FFFF00"/>
      </a:hlink>
      <a:folHlink>
        <a:srgbClr val="FFFF0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684</TotalTime>
  <Words>459</Words>
  <Application>Microsoft Office PowerPoint</Application>
  <PresentationFormat>Экран (4:3)</PresentationFormat>
  <Paragraphs>152</Paragraphs>
  <Slides>49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1" baseType="lpstr">
      <vt:lpstr>Эркер</vt:lpstr>
      <vt:lpstr>Двоичный лист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Diakov</dc:creator>
  <cp:lastModifiedBy>RePack by Diakov</cp:lastModifiedBy>
  <cp:revision>7</cp:revision>
  <dcterms:created xsi:type="dcterms:W3CDTF">2016-05-08T08:25:06Z</dcterms:created>
  <dcterms:modified xsi:type="dcterms:W3CDTF">2016-05-24T19:45:31Z</dcterms:modified>
</cp:coreProperties>
</file>